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80" r:id="rId1"/>
  </p:sldMasterIdLst>
  <p:notesMasterIdLst>
    <p:notesMasterId r:id="rId9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3296810-A885-4BE3-A3E7-6D5BEEA58F35}" styleName="中間スタイル 2 - アクセント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6964" autoAdjust="0"/>
    <p:restoredTop sz="74259" autoAdjust="0"/>
  </p:normalViewPr>
  <p:slideViewPr>
    <p:cSldViewPr snapToGrid="0">
      <p:cViewPr varScale="1">
        <p:scale>
          <a:sx n="53" d="100"/>
          <a:sy n="53" d="100"/>
        </p:scale>
        <p:origin x="738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55" d="100"/>
          <a:sy n="55" d="100"/>
        </p:scale>
        <p:origin x="2160" y="7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15"/>
      <c:rotY val="20"/>
      <c:depthPercent val="100"/>
      <c:rAngAx val="1"/>
    </c:view3D>
    <c:floor>
      <c:thickness val="0"/>
      <c:spPr>
        <a:noFill/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/>
      <c:bar3DChart>
        <c:barDir val="col"/>
        <c:grouping val="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会費</c:v>
                </c:pt>
              </c:strCache>
            </c:strRef>
          </c:tx>
          <c:spPr>
            <a:gradFill rotWithShape="1">
              <a:gsLst>
                <a:gs pos="0">
                  <a:schemeClr val="accent6">
                    <a:tint val="96000"/>
                    <a:lumMod val="104000"/>
                  </a:schemeClr>
                </a:gs>
                <a:gs pos="100000">
                  <a:schemeClr val="accent6">
                    <a:shade val="98000"/>
                    <a:lumMod val="94000"/>
                  </a:schemeClr>
                </a:gs>
              </a:gsLst>
              <a:lin ang="5400000" scaled="0"/>
            </a:gradFill>
            <a:ln>
              <a:noFill/>
            </a:ln>
            <a:effectLst>
              <a:outerShdw blurRad="50800" dist="38100" dir="5400000" rotWithShape="0">
                <a:srgbClr val="000000">
                  <a:alpha val="60000"/>
                </a:srgbClr>
              </a:outerShdw>
            </a:effectLst>
            <a:sp3d/>
          </c:spPr>
          <c:invertIfNegative val="0"/>
          <c:cat>
            <c:strRef>
              <c:f>Sheet1!$A$2:$A$7</c:f>
              <c:strCache>
                <c:ptCount val="6"/>
                <c:pt idx="0">
                  <c:v>10月</c:v>
                </c:pt>
                <c:pt idx="1">
                  <c:v>11月</c:v>
                </c:pt>
                <c:pt idx="2">
                  <c:v>12月</c:v>
                </c:pt>
                <c:pt idx="3">
                  <c:v>1月</c:v>
                </c:pt>
                <c:pt idx="4">
                  <c:v>2月</c:v>
                </c:pt>
                <c:pt idx="5">
                  <c:v>3月</c:v>
                </c:pt>
              </c:strCache>
            </c:strRef>
          </c:cat>
          <c:val>
            <c:numRef>
              <c:f>Sheet1!$B$2:$B$7</c:f>
              <c:numCache>
                <c:formatCode>General</c:formatCode>
                <c:ptCount val="6"/>
                <c:pt idx="0">
                  <c:v>2150000</c:v>
                </c:pt>
                <c:pt idx="1">
                  <c:v>3800000</c:v>
                </c:pt>
                <c:pt idx="2">
                  <c:v>4850000</c:v>
                </c:pt>
                <c:pt idx="3">
                  <c:v>4800000</c:v>
                </c:pt>
                <c:pt idx="4">
                  <c:v>4800000</c:v>
                </c:pt>
                <c:pt idx="5">
                  <c:v>4800000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CB72-49CC-83B8-585C238D520F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物販</c:v>
                </c:pt>
              </c:strCache>
            </c:strRef>
          </c:tx>
          <c:spPr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  <a:effectLst>
              <a:outerShdw blurRad="50800" dist="38100" dir="5400000" rotWithShape="0">
                <a:srgbClr val="000000">
                  <a:alpha val="60000"/>
                </a:srgbClr>
              </a:outerShdw>
            </a:effectLst>
            <a:sp3d/>
          </c:spPr>
          <c:invertIfNegative val="0"/>
          <c:cat>
            <c:strRef>
              <c:f>Sheet1!$A$2:$A$7</c:f>
              <c:strCache>
                <c:ptCount val="6"/>
                <c:pt idx="0">
                  <c:v>10月</c:v>
                </c:pt>
                <c:pt idx="1">
                  <c:v>11月</c:v>
                </c:pt>
                <c:pt idx="2">
                  <c:v>12月</c:v>
                </c:pt>
                <c:pt idx="3">
                  <c:v>1月</c:v>
                </c:pt>
                <c:pt idx="4">
                  <c:v>2月</c:v>
                </c:pt>
                <c:pt idx="5">
                  <c:v>3月</c:v>
                </c:pt>
              </c:strCache>
            </c:strRef>
          </c:cat>
          <c:val>
            <c:numRef>
              <c:f>Sheet1!$C$2:$C$7</c:f>
              <c:numCache>
                <c:formatCode>General</c:formatCode>
                <c:ptCount val="6"/>
                <c:pt idx="0">
                  <c:v>240000</c:v>
                </c:pt>
                <c:pt idx="1">
                  <c:v>440000</c:v>
                </c:pt>
                <c:pt idx="2">
                  <c:v>560000</c:v>
                </c:pt>
                <c:pt idx="3">
                  <c:v>1200000</c:v>
                </c:pt>
                <c:pt idx="4">
                  <c:v>450000</c:v>
                </c:pt>
                <c:pt idx="5">
                  <c:v>560000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CB72-49CC-83B8-585C238D520F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shape val="box"/>
        <c:axId val="1277516031"/>
        <c:axId val="1277516863"/>
        <c:axId val="0"/>
      </c:bar3DChart>
      <c:catAx>
        <c:axId val="1277516031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400" b="1" i="0" u="none" strike="noStrike" kern="1200" baseline="0">
                <a:solidFill>
                  <a:schemeClr val="lt1">
                    <a:lumMod val="8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ja-JP"/>
          </a:p>
        </c:txPr>
        <c:crossAx val="1277516863"/>
        <c:crosses val="autoZero"/>
        <c:auto val="1"/>
        <c:lblAlgn val="ctr"/>
        <c:lblOffset val="100"/>
        <c:noMultiLvlLbl val="0"/>
      </c:catAx>
      <c:valAx>
        <c:axId val="1277516863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dk1">
                  <a:lumMod val="50000"/>
                  <a:lumOff val="50000"/>
                </a:schemeClr>
              </a:solidFill>
              <a:round/>
            </a:ln>
            <a:effectLst/>
          </c:spPr>
        </c:majorGridlines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1400" b="1" i="0" u="none" strike="noStrike" kern="1200" cap="all" baseline="0">
                    <a:solidFill>
                      <a:schemeClr val="lt1">
                        <a:lumMod val="8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ja-JP" sz="1400" dirty="0"/>
                  <a:t>売上（</a:t>
                </a:r>
                <a:r>
                  <a:rPr lang="ja-JP" altLang="en-US" sz="1400" dirty="0"/>
                  <a:t>万</a:t>
                </a:r>
                <a:r>
                  <a:rPr lang="ja-JP" sz="1400" dirty="0"/>
                  <a:t>円）</a:t>
                </a:r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1400" b="1" i="0" u="none" strike="noStrike" kern="1200" cap="all" baseline="0">
                  <a:solidFill>
                    <a:schemeClr val="lt1">
                      <a:lumMod val="8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ja-JP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400" b="1" i="0" u="none" strike="noStrike" kern="1200" baseline="0">
                <a:solidFill>
                  <a:schemeClr val="lt1">
                    <a:lumMod val="8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ja-JP"/>
          </a:p>
        </c:txPr>
        <c:crossAx val="1277516031"/>
        <c:crosses val="autoZero"/>
        <c:crossBetween val="between"/>
        <c:dispUnits>
          <c:builtInUnit val="tenThousands"/>
        </c:dispUnits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1" i="0" u="none" strike="noStrike" kern="1200" baseline="0">
              <a:solidFill>
                <a:schemeClr val="lt1">
                  <a:lumMod val="85000"/>
                </a:schemeClr>
              </a:solidFill>
              <a:latin typeface="+mn-lt"/>
              <a:ea typeface="+mn-ea"/>
              <a:cs typeface="+mn-cs"/>
            </a:defRPr>
          </a:pPr>
          <a:endParaRPr lang="ja-JP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gradFill flip="none" rotWithShape="1">
      <a:gsLst>
        <a:gs pos="0">
          <a:schemeClr val="dk1">
            <a:lumMod val="65000"/>
            <a:lumOff val="35000"/>
          </a:schemeClr>
        </a:gs>
        <a:gs pos="100000">
          <a:schemeClr val="dk1">
            <a:lumMod val="85000"/>
            <a:lumOff val="15000"/>
          </a:schemeClr>
        </a:gs>
      </a:gsLst>
      <a:path path="circle">
        <a:fillToRect l="50000" t="50000" r="50000" b="50000"/>
      </a:path>
      <a:tileRect/>
    </a:gradFill>
    <a:ln>
      <a:noFill/>
    </a:ln>
    <a:effectLst/>
  </c:spPr>
  <c:txPr>
    <a:bodyPr/>
    <a:lstStyle/>
    <a:p>
      <a:pPr>
        <a:defRPr/>
      </a:pPr>
      <a:endParaRPr lang="ja-JP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3">
  <a:schemeClr val="accent6"/>
  <a:schemeClr val="accent5"/>
  <a:schemeClr val="accent4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94">
  <cs:axisTitle>
    <cs:lnRef idx="0"/>
    <cs:fillRef idx="0"/>
    <cs:effectRef idx="0"/>
    <cs:fontRef idx="minor">
      <a:schemeClr val="lt1">
        <a:lumMod val="85000"/>
      </a:schemeClr>
    </cs:fontRef>
    <cs:defRPr sz="1197" b="1" kern="1200" cap="all"/>
  </cs:axisTitle>
  <cs:categoryAxis>
    <cs:lnRef idx="0"/>
    <cs:fillRef idx="0"/>
    <cs:effectRef idx="0"/>
    <cs:fontRef idx="minor">
      <a:schemeClr val="lt1">
        <a:lumMod val="85000"/>
      </a:schemeClr>
    </cs:fontRef>
    <cs:spPr/>
    <cs:defRPr sz="1197" kern="1200"/>
  </cs:categoryAxis>
  <cs:chartArea>
    <cs:lnRef idx="0"/>
    <cs:fillRef idx="0"/>
    <cs:effectRef idx="0"/>
    <cs:fontRef idx="minor">
      <a:schemeClr val="dk1"/>
    </cs:fontRef>
    <cs:spPr>
      <a:gradFill flip="none" rotWithShape="1">
        <a:gsLst>
          <a:gs pos="0">
            <a:schemeClr val="dk1">
              <a:lumMod val="65000"/>
              <a:lumOff val="35000"/>
            </a:schemeClr>
          </a:gs>
          <a:gs pos="100000">
            <a:schemeClr val="dk1">
              <a:lumMod val="85000"/>
              <a:lumOff val="15000"/>
            </a:schemeClr>
          </a:gs>
        </a:gsLst>
        <a:path path="circle">
          <a:fillToRect l="50000" t="50000" r="50000" b="50000"/>
        </a:path>
        <a:tileRect/>
      </a:gradFill>
    </cs:spPr>
    <cs:defRPr sz="1330" kern="1200"/>
  </cs:chartArea>
  <cs:dataLabel>
    <cs:lnRef idx="0"/>
    <cs:fillRef idx="0"/>
    <cs:effectRef idx="0"/>
    <cs:fontRef idx="minor">
      <a:schemeClr val="lt1">
        <a:lumMod val="8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3">
      <cs:styleClr val="auto"/>
    </cs:fillRef>
    <cs:effectRef idx="3"/>
    <cs:fontRef idx="minor">
      <a:schemeClr val="tx1"/>
    </cs:fontRef>
  </cs:dataPoint>
  <cs:dataPoint3D>
    <cs:lnRef idx="0"/>
    <cs:fillRef idx="3">
      <cs:styleClr val="auto"/>
    </cs:fillRef>
    <cs:effectRef idx="3"/>
    <cs:fontRef idx="minor">
      <a:schemeClr val="tx1"/>
    </cs:fontRef>
  </cs:dataPoint3D>
  <cs:dataPointLine>
    <cs:lnRef idx="0">
      <cs:styleClr val="auto"/>
    </cs:lnRef>
    <cs:fillRef idx="3"/>
    <cs:effectRef idx="3"/>
    <cs:fontRef idx="minor">
      <a:schemeClr val="tx1"/>
    </cs:fontRef>
    <cs:spPr>
      <a:ln w="3492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3">
      <cs:styleClr val="auto"/>
    </cs:fillRef>
    <cs:effectRef idx="3"/>
    <cs:fontRef idx="minor">
      <a:schemeClr val="tx1"/>
    </cs:fontRef>
    <cs:spPr>
      <a:ln w="9525">
        <a:solidFill>
          <a:schemeClr val="phClr"/>
        </a:solidFill>
        <a:round/>
      </a:ln>
    </cs:spPr>
  </cs:dataPointMarker>
  <cs:dataPointMarkerLayout symbol="circle" size="6"/>
  <cs:dataPointWireframe>
    <cs:lnRef idx="0">
      <cs:styleClr val="auto"/>
    </cs:lnRef>
    <cs:fillRef idx="3"/>
    <cs:effectRef idx="3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lt1">
        <a:lumMod val="85000"/>
      </a:schemeClr>
    </cs:fontRef>
    <cs:spPr>
      <a:ln w="9525">
        <a:solidFill>
          <a:schemeClr val="lt1">
            <a:lumMod val="95000"/>
            <a:alpha val="54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>
        <a:solidFill>
          <a:schemeClr val="lt1">
            <a:lumMod val="95000"/>
            <a:alpha val="54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>
        <a:solidFill>
          <a:schemeClr val="lt1">
            <a:lumMod val="95000"/>
            <a:alpha val="54000"/>
          </a:schemeClr>
        </a:solidFill>
        <a:prstDash val="dash"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lt1">
            <a:lumMod val="9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>
        <a:solidFill>
          <a:schemeClr val="dk1">
            <a:lumMod val="60000"/>
            <a:lumOff val="40000"/>
          </a:schemeClr>
        </a:solidFill>
      </a:ln>
    </cs:spPr>
  </cs:gridlineMinor>
  <cs:hiLoLine>
    <cs:lnRef idx="0"/>
    <cs:fillRef idx="0"/>
    <cs:effectRef idx="0"/>
    <cs:fontRef idx="minor">
      <a:schemeClr val="tx1"/>
    </cs:fontRef>
    <cs:spPr>
      <a:ln w="9525">
        <a:solidFill>
          <a:schemeClr val="lt1">
            <a:lumMod val="95000"/>
            <a:alpha val="54000"/>
          </a:schemeClr>
        </a:solidFill>
        <a:prstDash val="dash"/>
      </a:ln>
    </cs:spPr>
  </cs:hiLoLine>
  <cs:leaderLine>
    <cs:lnRef idx="0"/>
    <cs:fillRef idx="0"/>
    <cs:effectRef idx="0"/>
    <cs:fontRef idx="minor">
      <a:schemeClr val="tx1"/>
    </cs:fontRef>
    <cs:spPr>
      <a:ln w="9525">
        <a:solidFill>
          <a:schemeClr val="lt1">
            <a:lumMod val="95000"/>
            <a:alpha val="54000"/>
          </a:schemeClr>
        </a:solidFill>
      </a:ln>
    </cs:spPr>
  </cs:leaderLine>
  <cs:legend>
    <cs:lnRef idx="0"/>
    <cs:fillRef idx="0"/>
    <cs:effectRef idx="0"/>
    <cs:fontRef idx="minor">
      <a:schemeClr val="lt1">
        <a:lumMod val="85000"/>
      </a:schemeClr>
    </cs:fontRef>
    <cs:defRPr sz="1197" kern="1200"/>
  </cs:legend>
  <cs:plotArea>
    <cs:lnRef idx="0"/>
    <cs:fillRef idx="0"/>
    <cs:effectRef idx="0"/>
    <cs:fontRef idx="minor">
      <a:schemeClr val="tx1"/>
    </cs:fontRef>
  </cs:plotArea>
  <cs:plotArea3D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lt1">
        <a:lumMod val="85000"/>
      </a:schemeClr>
    </cs:fontRef>
    <cs:spPr/>
    <cs:defRPr sz="1197" kern="1200"/>
  </cs:seriesAxis>
  <cs:seriesLine>
    <cs:lnRef idx="0"/>
    <cs:fillRef idx="0"/>
    <cs:effectRef idx="0"/>
    <cs:fontRef idx="minor">
      <a:schemeClr val="lt1"/>
    </cs:fontRef>
    <cs:spPr>
      <a:ln w="9525" cap="flat" cmpd="sng" algn="ctr">
        <a:solidFill>
          <a:schemeClr val="lt1">
            <a:lumMod val="95000"/>
            <a:alpha val="54000"/>
          </a:schemeClr>
        </a:solidFill>
        <a:round/>
      </a:ln>
    </cs:spPr>
  </cs:seriesLine>
  <cs:title>
    <cs:lnRef idx="0"/>
    <cs:fillRef idx="0"/>
    <cs:effectRef idx="0"/>
    <cs:fontRef idx="minor">
      <a:schemeClr val="lt1">
        <a:lumMod val="95000"/>
      </a:schemeClr>
    </cs:fontRef>
    <cs:defRPr sz="2128" b="1" kern="1200" spc="100" baseline="0">
      <a:effectLst>
        <a:outerShdw blurRad="50800" dist="38100" dir="5400000" algn="t" rotWithShape="0">
          <a:prstClr val="black">
            <a:alpha val="40000"/>
          </a:prstClr>
        </a:outerShdw>
      </a:effectLst>
    </cs:defRPr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lt1">
        <a:lumMod val="8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>
        <a:solidFill>
          <a:schemeClr val="lt1">
            <a:lumMod val="95000"/>
            <a:alpha val="54000"/>
          </a:schemeClr>
        </a:solidFill>
      </a:ln>
    </cs:spPr>
  </cs:upBar>
  <cs:valueAxis>
    <cs:lnRef idx="0"/>
    <cs:fillRef idx="0"/>
    <cs:effectRef idx="0"/>
    <cs:fontRef idx="minor">
      <a:schemeClr val="lt1">
        <a:lumMod val="85000"/>
      </a:schemeClr>
    </cs:fontRef>
    <cs:defRPr sz="1197" kern="1200"/>
  </cs:valueAxis>
  <cs:wall>
    <cs:lnRef idx="0"/>
    <cs:fillRef idx="0"/>
    <cs:effectRef idx="0"/>
    <cs:fontRef idx="minor">
      <a:schemeClr val="tx1"/>
    </cs:fontRef>
  </cs:wall>
</cs:chartStyle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C5D477B8-20EC-4487-8833-9CF77AD333B8}" type="doc">
      <dgm:prSet loTypeId="urn:microsoft.com/office/officeart/2005/8/layout/process4" loCatId="list" qsTypeId="urn:microsoft.com/office/officeart/2005/8/quickstyle/3d3" qsCatId="3D" csTypeId="urn:microsoft.com/office/officeart/2005/8/colors/colorful1" csCatId="colorful" phldr="1"/>
      <dgm:spPr/>
      <dgm:t>
        <a:bodyPr/>
        <a:lstStyle/>
        <a:p>
          <a:endParaRPr kumimoji="1" lang="ja-JP" altLang="en-US"/>
        </a:p>
      </dgm:t>
    </dgm:pt>
    <dgm:pt modelId="{C7F54AEC-1638-4ECE-994E-83FD43B47095}">
      <dgm:prSet phldrT="[テキスト]" custT="1"/>
      <dgm:spPr/>
      <dgm:t>
        <a:bodyPr/>
        <a:lstStyle/>
        <a:p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0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～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999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ポイント</a:t>
          </a:r>
        </a:p>
      </dgm:t>
    </dgm:pt>
    <dgm:pt modelId="{87D449B5-2E53-457A-AEB7-64212AD76F83}" type="parTrans" cxnId="{0974D6B0-D632-4D27-A1DA-BCB19509EDCE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F358B984-E6F6-4A98-A701-9DA2CA8DA259}" type="sibTrans" cxnId="{0974D6B0-D632-4D27-A1DA-BCB19509EDCE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21BDBA92-DA3B-4960-A119-3ECD25A3F7C7}">
      <dgm:prSet phldrT="[テキスト]" custT="1"/>
      <dgm:spPr/>
      <dgm:t>
        <a:bodyPr/>
        <a:lstStyle/>
        <a:p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割引なし</a:t>
          </a:r>
        </a:p>
      </dgm:t>
    </dgm:pt>
    <dgm:pt modelId="{DF3999CB-18D6-4844-A52D-8F5CBF8757F7}" type="parTrans" cxnId="{125C28AC-31D9-4767-AD3F-89791EEA4F29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E132777B-6CEA-4FE5-B40E-C360B78E12CA}" type="sibTrans" cxnId="{125C28AC-31D9-4767-AD3F-89791EEA4F29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597C3BF1-1323-4D6E-A027-1F7176827377}">
      <dgm:prSet phldrT="[テキスト]" custT="1"/>
      <dgm:spPr/>
      <dgm:t>
        <a:bodyPr/>
        <a:lstStyle/>
        <a:p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1,000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～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1,999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ポイント</a:t>
          </a:r>
        </a:p>
      </dgm:t>
    </dgm:pt>
    <dgm:pt modelId="{57AFC54C-56C4-4FCC-A9C5-21A9C6BD595C}" type="parTrans" cxnId="{B3775EC5-49F2-4E06-9B2F-AD09F443A4F7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DB960366-C65B-4181-A68B-4B8C6239217C}" type="sibTrans" cxnId="{B3775EC5-49F2-4E06-9B2F-AD09F443A4F7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5765FE4E-F24A-4ADE-B38D-30BF9D13E407}">
      <dgm:prSet phldrT="[テキスト]" custT="1"/>
      <dgm:spPr/>
      <dgm:t>
        <a:bodyPr/>
        <a:lstStyle/>
        <a:p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会員料金 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5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50167D91-A620-485C-9F6C-A6A4521BD690}" type="parTrans" cxnId="{D00157CA-E765-4614-BBE3-2037FDEBC4B8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69A0B6D5-103C-4C91-901B-F1FA7E6D6E6C}" type="sibTrans" cxnId="{D00157CA-E765-4614-BBE3-2037FDEBC4B8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6B72F9A6-A345-4CC7-AF33-9884D46D9AB3}">
      <dgm:prSet phldrT="[テキスト]" custT="1"/>
      <dgm:spPr/>
      <dgm:t>
        <a:bodyPr/>
        <a:lstStyle/>
        <a:p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物販割引 なし</a:t>
          </a:r>
        </a:p>
      </dgm:t>
    </dgm:pt>
    <dgm:pt modelId="{348C4425-280A-43B3-9166-B2ADF016C84D}" type="parTrans" cxnId="{2FB920AB-E4FC-485C-B7D8-119B6538BC49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F501054B-865F-4B8F-ACB1-48C4FCDD2F90}" type="sibTrans" cxnId="{2FB920AB-E4FC-485C-B7D8-119B6538BC49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CBA5D7E9-A08E-4F98-ACBD-B3E8CE6F5989}">
      <dgm:prSet phldrT="[テキスト]" custT="1"/>
      <dgm:spPr/>
      <dgm:t>
        <a:bodyPr/>
        <a:lstStyle/>
        <a:p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2,000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～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2,999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ポイント</a:t>
          </a:r>
        </a:p>
      </dgm:t>
    </dgm:pt>
    <dgm:pt modelId="{4A1DE872-93F4-4B52-A0DD-90F20CBEA964}" type="parTrans" cxnId="{6B022C31-646B-44B8-A9D5-08F49761EF29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822D80F8-F12B-4EA9-BC33-97028E685D34}" type="sibTrans" cxnId="{6B022C31-646B-44B8-A9D5-08F49761EF29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225881E8-417A-411A-926B-B199EFF64319}">
      <dgm:prSet phldrT="[テキスト]" custT="1"/>
      <dgm:spPr/>
      <dgm:t>
        <a:bodyPr/>
        <a:lstStyle/>
        <a:p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会員料金 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10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FCECA49A-EABD-4622-9989-082E85CF0168}" type="parTrans" cxnId="{AE5521E8-D58A-4351-A8D3-550E40A5D7D2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D8C52E44-53BE-4B75-A579-132FE18A1B67}" type="sibTrans" cxnId="{AE5521E8-D58A-4351-A8D3-550E40A5D7D2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7EFDD809-AD66-4A8E-AE9E-CC3CED7BFB38}">
      <dgm:prSet phldrT="[テキスト]" custT="1"/>
      <dgm:spPr/>
      <dgm:t>
        <a:bodyPr/>
        <a:lstStyle/>
        <a:p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物販割引 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5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2B432D47-47D5-4308-A3A9-C2ADD870D4A9}" type="parTrans" cxnId="{BA0DEA68-EDE0-45EB-B41F-05974D73289E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F84418B9-CBC9-4485-A5AA-CE3EF25CBD51}" type="sibTrans" cxnId="{BA0DEA68-EDE0-45EB-B41F-05974D73289E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CC54771A-C0F5-484B-8200-3E741C1191AA}">
      <dgm:prSet custT="1"/>
      <dgm:spPr/>
      <dgm:t>
        <a:bodyPr/>
        <a:lstStyle/>
        <a:p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3,000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ポイント以上</a:t>
          </a:r>
        </a:p>
      </dgm:t>
    </dgm:pt>
    <dgm:pt modelId="{9191B94C-20A0-489F-A08C-BF70D9D91EC9}" type="parTrans" cxnId="{C4F88651-D330-486E-B618-47B4B46E4E0F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1340C9A5-A0FE-40B5-B416-D3076E42CF55}" type="sibTrans" cxnId="{C4F88651-D330-486E-B618-47B4B46E4E0F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94CC94EC-013F-4197-8F25-91901DE884D3}">
      <dgm:prSet custT="1"/>
      <dgm:spPr/>
      <dgm:t>
        <a:bodyPr/>
        <a:lstStyle/>
        <a:p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会員料金 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15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923A27DB-F20A-4D4D-9A98-98B2C0576B9A}" type="parTrans" cxnId="{E918BCE7-847E-488E-B27F-1C5C14DBBD1C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1DE6DC43-5E99-45D5-83EE-0A3DEEE2CE99}" type="sibTrans" cxnId="{E918BCE7-847E-488E-B27F-1C5C14DBBD1C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3E5DDAFC-ED39-43A1-87B8-DFB89EC2A231}">
      <dgm:prSet custT="1"/>
      <dgm:spPr/>
      <dgm:t>
        <a:bodyPr/>
        <a:lstStyle/>
        <a:p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物販割引 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10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8AD4AB10-15E6-46FA-BCF6-EC1A8CF7CD58}" type="parTrans" cxnId="{7E9B3D46-9F0F-4C41-85D3-A8BF42F3654E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AD14E5C2-0064-4427-AF0A-C14B933C4631}" type="sibTrans" cxnId="{7E9B3D46-9F0F-4C41-85D3-A8BF42F3654E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F488812B-3BAD-4302-8775-1BDC6F6213FD}" type="pres">
      <dgm:prSet presAssocID="{C5D477B8-20EC-4487-8833-9CF77AD333B8}" presName="Name0" presStyleCnt="0">
        <dgm:presLayoutVars>
          <dgm:dir/>
          <dgm:animLvl val="lvl"/>
          <dgm:resizeHandles val="exact"/>
        </dgm:presLayoutVars>
      </dgm:prSet>
      <dgm:spPr/>
    </dgm:pt>
    <dgm:pt modelId="{10911F76-4807-494A-93F1-BCFC0B8D1D2A}" type="pres">
      <dgm:prSet presAssocID="{CC54771A-C0F5-484B-8200-3E741C1191AA}" presName="boxAndChildren" presStyleCnt="0"/>
      <dgm:spPr/>
    </dgm:pt>
    <dgm:pt modelId="{02E6BF1D-AF0A-4C80-BB02-30C8645A73A7}" type="pres">
      <dgm:prSet presAssocID="{CC54771A-C0F5-484B-8200-3E741C1191AA}" presName="parentTextBox" presStyleLbl="node1" presStyleIdx="0" presStyleCnt="4"/>
      <dgm:spPr/>
    </dgm:pt>
    <dgm:pt modelId="{A2275EF6-7606-4567-8A3C-B5C323C33ED2}" type="pres">
      <dgm:prSet presAssocID="{CC54771A-C0F5-484B-8200-3E741C1191AA}" presName="entireBox" presStyleLbl="node1" presStyleIdx="0" presStyleCnt="4"/>
      <dgm:spPr/>
    </dgm:pt>
    <dgm:pt modelId="{2CE879E1-1995-4A80-ADB7-ED9988DAD3F4}" type="pres">
      <dgm:prSet presAssocID="{CC54771A-C0F5-484B-8200-3E741C1191AA}" presName="descendantBox" presStyleCnt="0"/>
      <dgm:spPr/>
    </dgm:pt>
    <dgm:pt modelId="{976658F2-9BF1-4D5F-8723-E4422EFAFB0A}" type="pres">
      <dgm:prSet presAssocID="{94CC94EC-013F-4197-8F25-91901DE884D3}" presName="childTextBox" presStyleLbl="fgAccFollowNode1" presStyleIdx="0" presStyleCnt="7">
        <dgm:presLayoutVars>
          <dgm:bulletEnabled val="1"/>
        </dgm:presLayoutVars>
      </dgm:prSet>
      <dgm:spPr/>
    </dgm:pt>
    <dgm:pt modelId="{7F07F365-DF44-416A-BA0A-2208F7FABA65}" type="pres">
      <dgm:prSet presAssocID="{3E5DDAFC-ED39-43A1-87B8-DFB89EC2A231}" presName="childTextBox" presStyleLbl="fgAccFollowNode1" presStyleIdx="1" presStyleCnt="7">
        <dgm:presLayoutVars>
          <dgm:bulletEnabled val="1"/>
        </dgm:presLayoutVars>
      </dgm:prSet>
      <dgm:spPr/>
    </dgm:pt>
    <dgm:pt modelId="{2B9B84BA-BA73-430F-B31C-C15A5D260F33}" type="pres">
      <dgm:prSet presAssocID="{822D80F8-F12B-4EA9-BC33-97028E685D34}" presName="sp" presStyleCnt="0"/>
      <dgm:spPr/>
    </dgm:pt>
    <dgm:pt modelId="{2A35D830-E943-4EE3-ACF2-161DF3A50956}" type="pres">
      <dgm:prSet presAssocID="{CBA5D7E9-A08E-4F98-ACBD-B3E8CE6F5989}" presName="arrowAndChildren" presStyleCnt="0"/>
      <dgm:spPr/>
    </dgm:pt>
    <dgm:pt modelId="{77918ED2-795B-4F26-9B24-4392F15668BB}" type="pres">
      <dgm:prSet presAssocID="{CBA5D7E9-A08E-4F98-ACBD-B3E8CE6F5989}" presName="parentTextArrow" presStyleLbl="node1" presStyleIdx="0" presStyleCnt="4"/>
      <dgm:spPr/>
    </dgm:pt>
    <dgm:pt modelId="{BFAC2A93-4690-40C7-8056-99C2594ABC88}" type="pres">
      <dgm:prSet presAssocID="{CBA5D7E9-A08E-4F98-ACBD-B3E8CE6F5989}" presName="arrow" presStyleLbl="node1" presStyleIdx="1" presStyleCnt="4"/>
      <dgm:spPr/>
    </dgm:pt>
    <dgm:pt modelId="{F5979A90-0C7A-452A-B80D-CB3E70967898}" type="pres">
      <dgm:prSet presAssocID="{CBA5D7E9-A08E-4F98-ACBD-B3E8CE6F5989}" presName="descendantArrow" presStyleCnt="0"/>
      <dgm:spPr/>
    </dgm:pt>
    <dgm:pt modelId="{02CCD35A-873A-48E3-91E0-AA849FA56E51}" type="pres">
      <dgm:prSet presAssocID="{225881E8-417A-411A-926B-B199EFF64319}" presName="childTextArrow" presStyleLbl="fgAccFollowNode1" presStyleIdx="2" presStyleCnt="7">
        <dgm:presLayoutVars>
          <dgm:bulletEnabled val="1"/>
        </dgm:presLayoutVars>
      </dgm:prSet>
      <dgm:spPr/>
    </dgm:pt>
    <dgm:pt modelId="{80D049CD-4809-45ED-BD93-0CFB328A031E}" type="pres">
      <dgm:prSet presAssocID="{7EFDD809-AD66-4A8E-AE9E-CC3CED7BFB38}" presName="childTextArrow" presStyleLbl="fgAccFollowNode1" presStyleIdx="3" presStyleCnt="7">
        <dgm:presLayoutVars>
          <dgm:bulletEnabled val="1"/>
        </dgm:presLayoutVars>
      </dgm:prSet>
      <dgm:spPr/>
    </dgm:pt>
    <dgm:pt modelId="{E4E0F39D-2894-4448-AB73-6FFA7B35C9C6}" type="pres">
      <dgm:prSet presAssocID="{DB960366-C65B-4181-A68B-4B8C6239217C}" presName="sp" presStyleCnt="0"/>
      <dgm:spPr/>
    </dgm:pt>
    <dgm:pt modelId="{5D8E2D53-736C-4EB3-826B-57AF0D3F04C9}" type="pres">
      <dgm:prSet presAssocID="{597C3BF1-1323-4D6E-A027-1F7176827377}" presName="arrowAndChildren" presStyleCnt="0"/>
      <dgm:spPr/>
    </dgm:pt>
    <dgm:pt modelId="{6F82C0C7-69D8-4DD0-88F5-E6329389B0D1}" type="pres">
      <dgm:prSet presAssocID="{597C3BF1-1323-4D6E-A027-1F7176827377}" presName="parentTextArrow" presStyleLbl="node1" presStyleIdx="1" presStyleCnt="4"/>
      <dgm:spPr/>
    </dgm:pt>
    <dgm:pt modelId="{EEE5EC61-2DBE-4BA9-BE50-59B44319BBF1}" type="pres">
      <dgm:prSet presAssocID="{597C3BF1-1323-4D6E-A027-1F7176827377}" presName="arrow" presStyleLbl="node1" presStyleIdx="2" presStyleCnt="4"/>
      <dgm:spPr/>
    </dgm:pt>
    <dgm:pt modelId="{74B68CF1-4DC9-4FEC-9BCB-E62431E7F24D}" type="pres">
      <dgm:prSet presAssocID="{597C3BF1-1323-4D6E-A027-1F7176827377}" presName="descendantArrow" presStyleCnt="0"/>
      <dgm:spPr/>
    </dgm:pt>
    <dgm:pt modelId="{935CCC58-346E-4C89-88F2-3EB7AA2FBC23}" type="pres">
      <dgm:prSet presAssocID="{5765FE4E-F24A-4ADE-B38D-30BF9D13E407}" presName="childTextArrow" presStyleLbl="fgAccFollowNode1" presStyleIdx="4" presStyleCnt="7">
        <dgm:presLayoutVars>
          <dgm:bulletEnabled val="1"/>
        </dgm:presLayoutVars>
      </dgm:prSet>
      <dgm:spPr/>
    </dgm:pt>
    <dgm:pt modelId="{85F3296E-712D-42D2-89B5-1D2EB8A2923D}" type="pres">
      <dgm:prSet presAssocID="{6B72F9A6-A345-4CC7-AF33-9884D46D9AB3}" presName="childTextArrow" presStyleLbl="fgAccFollowNode1" presStyleIdx="5" presStyleCnt="7">
        <dgm:presLayoutVars>
          <dgm:bulletEnabled val="1"/>
        </dgm:presLayoutVars>
      </dgm:prSet>
      <dgm:spPr/>
    </dgm:pt>
    <dgm:pt modelId="{A43BB26A-AB0C-432D-8371-A92CB51D8749}" type="pres">
      <dgm:prSet presAssocID="{F358B984-E6F6-4A98-A701-9DA2CA8DA259}" presName="sp" presStyleCnt="0"/>
      <dgm:spPr/>
    </dgm:pt>
    <dgm:pt modelId="{EB77B148-40F5-496C-9942-48C138A22A34}" type="pres">
      <dgm:prSet presAssocID="{C7F54AEC-1638-4ECE-994E-83FD43B47095}" presName="arrowAndChildren" presStyleCnt="0"/>
      <dgm:spPr/>
    </dgm:pt>
    <dgm:pt modelId="{A585F432-ADEF-44DE-A88C-9D66713A8C0E}" type="pres">
      <dgm:prSet presAssocID="{C7F54AEC-1638-4ECE-994E-83FD43B47095}" presName="parentTextArrow" presStyleLbl="node1" presStyleIdx="2" presStyleCnt="4"/>
      <dgm:spPr/>
    </dgm:pt>
    <dgm:pt modelId="{9855C972-BD59-4543-B1E7-84B269719271}" type="pres">
      <dgm:prSet presAssocID="{C7F54AEC-1638-4ECE-994E-83FD43B47095}" presName="arrow" presStyleLbl="node1" presStyleIdx="3" presStyleCnt="4"/>
      <dgm:spPr/>
    </dgm:pt>
    <dgm:pt modelId="{ECEAFC15-F7C6-46E7-8D9C-D71B180FEF00}" type="pres">
      <dgm:prSet presAssocID="{C7F54AEC-1638-4ECE-994E-83FD43B47095}" presName="descendantArrow" presStyleCnt="0"/>
      <dgm:spPr/>
    </dgm:pt>
    <dgm:pt modelId="{4AB8A16B-7CCF-4660-96FA-6F2B5A7AB3F8}" type="pres">
      <dgm:prSet presAssocID="{21BDBA92-DA3B-4960-A119-3ECD25A3F7C7}" presName="childTextArrow" presStyleLbl="fgAccFollowNode1" presStyleIdx="6" presStyleCnt="7">
        <dgm:presLayoutVars>
          <dgm:bulletEnabled val="1"/>
        </dgm:presLayoutVars>
      </dgm:prSet>
      <dgm:spPr/>
    </dgm:pt>
  </dgm:ptLst>
  <dgm:cxnLst>
    <dgm:cxn modelId="{49D57D01-D272-4923-9252-B5C6D0D6E30B}" type="presOf" srcId="{94CC94EC-013F-4197-8F25-91901DE884D3}" destId="{976658F2-9BF1-4D5F-8723-E4422EFAFB0A}" srcOrd="0" destOrd="0" presId="urn:microsoft.com/office/officeart/2005/8/layout/process4"/>
    <dgm:cxn modelId="{1A90152A-052B-4B94-8752-58D0B02EE382}" type="presOf" srcId="{C7F54AEC-1638-4ECE-994E-83FD43B47095}" destId="{9855C972-BD59-4543-B1E7-84B269719271}" srcOrd="1" destOrd="0" presId="urn:microsoft.com/office/officeart/2005/8/layout/process4"/>
    <dgm:cxn modelId="{6238742B-D955-4D88-BEFE-A6E00D9C1A5C}" type="presOf" srcId="{C5D477B8-20EC-4487-8833-9CF77AD333B8}" destId="{F488812B-3BAD-4302-8775-1BDC6F6213FD}" srcOrd="0" destOrd="0" presId="urn:microsoft.com/office/officeart/2005/8/layout/process4"/>
    <dgm:cxn modelId="{78ED1E2D-F2E3-49CC-A876-D2EF64889C94}" type="presOf" srcId="{597C3BF1-1323-4D6E-A027-1F7176827377}" destId="{EEE5EC61-2DBE-4BA9-BE50-59B44319BBF1}" srcOrd="1" destOrd="0" presId="urn:microsoft.com/office/officeart/2005/8/layout/process4"/>
    <dgm:cxn modelId="{A82A802D-7436-41C6-9E1F-6F79AE52B26E}" type="presOf" srcId="{597C3BF1-1323-4D6E-A027-1F7176827377}" destId="{6F82C0C7-69D8-4DD0-88F5-E6329389B0D1}" srcOrd="0" destOrd="0" presId="urn:microsoft.com/office/officeart/2005/8/layout/process4"/>
    <dgm:cxn modelId="{6B022C31-646B-44B8-A9D5-08F49761EF29}" srcId="{C5D477B8-20EC-4487-8833-9CF77AD333B8}" destId="{CBA5D7E9-A08E-4F98-ACBD-B3E8CE6F5989}" srcOrd="2" destOrd="0" parTransId="{4A1DE872-93F4-4B52-A0DD-90F20CBEA964}" sibTransId="{822D80F8-F12B-4EA9-BC33-97028E685D34}"/>
    <dgm:cxn modelId="{D4EA5333-017D-4484-90E3-F1F7780A02EE}" type="presOf" srcId="{6B72F9A6-A345-4CC7-AF33-9884D46D9AB3}" destId="{85F3296E-712D-42D2-89B5-1D2EB8A2923D}" srcOrd="0" destOrd="0" presId="urn:microsoft.com/office/officeart/2005/8/layout/process4"/>
    <dgm:cxn modelId="{1E511D5E-801B-4DD0-9F96-5C5F5763E44C}" type="presOf" srcId="{CC54771A-C0F5-484B-8200-3E741C1191AA}" destId="{A2275EF6-7606-4567-8A3C-B5C323C33ED2}" srcOrd="1" destOrd="0" presId="urn:microsoft.com/office/officeart/2005/8/layout/process4"/>
    <dgm:cxn modelId="{3C4DA762-B427-4876-88B7-DB98B67AAF11}" type="presOf" srcId="{7EFDD809-AD66-4A8E-AE9E-CC3CED7BFB38}" destId="{80D049CD-4809-45ED-BD93-0CFB328A031E}" srcOrd="0" destOrd="0" presId="urn:microsoft.com/office/officeart/2005/8/layout/process4"/>
    <dgm:cxn modelId="{7E9B3D46-9F0F-4C41-85D3-A8BF42F3654E}" srcId="{CC54771A-C0F5-484B-8200-3E741C1191AA}" destId="{3E5DDAFC-ED39-43A1-87B8-DFB89EC2A231}" srcOrd="1" destOrd="0" parTransId="{8AD4AB10-15E6-46FA-BCF6-EC1A8CF7CD58}" sibTransId="{AD14E5C2-0064-4427-AF0A-C14B933C4631}"/>
    <dgm:cxn modelId="{BA0DEA68-EDE0-45EB-B41F-05974D73289E}" srcId="{CBA5D7E9-A08E-4F98-ACBD-B3E8CE6F5989}" destId="{7EFDD809-AD66-4A8E-AE9E-CC3CED7BFB38}" srcOrd="1" destOrd="0" parTransId="{2B432D47-47D5-4308-A3A9-C2ADD870D4A9}" sibTransId="{F84418B9-CBC9-4485-A5AA-CE3EF25CBD51}"/>
    <dgm:cxn modelId="{3790CE6E-959A-42C8-9BFA-F84B578E08A7}" type="presOf" srcId="{CBA5D7E9-A08E-4F98-ACBD-B3E8CE6F5989}" destId="{77918ED2-795B-4F26-9B24-4392F15668BB}" srcOrd="0" destOrd="0" presId="urn:microsoft.com/office/officeart/2005/8/layout/process4"/>
    <dgm:cxn modelId="{C4F88651-D330-486E-B618-47B4B46E4E0F}" srcId="{C5D477B8-20EC-4487-8833-9CF77AD333B8}" destId="{CC54771A-C0F5-484B-8200-3E741C1191AA}" srcOrd="3" destOrd="0" parTransId="{9191B94C-20A0-489F-A08C-BF70D9D91EC9}" sibTransId="{1340C9A5-A0FE-40B5-B416-D3076E42CF55}"/>
    <dgm:cxn modelId="{B90D2D7E-9AF2-4FBC-8ED9-78C52FD7AFC7}" type="presOf" srcId="{21BDBA92-DA3B-4960-A119-3ECD25A3F7C7}" destId="{4AB8A16B-7CCF-4660-96FA-6F2B5A7AB3F8}" srcOrd="0" destOrd="0" presId="urn:microsoft.com/office/officeart/2005/8/layout/process4"/>
    <dgm:cxn modelId="{F5EF7F85-5111-4430-BABE-06CE19171CA2}" type="presOf" srcId="{225881E8-417A-411A-926B-B199EFF64319}" destId="{02CCD35A-873A-48E3-91E0-AA849FA56E51}" srcOrd="0" destOrd="0" presId="urn:microsoft.com/office/officeart/2005/8/layout/process4"/>
    <dgm:cxn modelId="{14A9D69A-55EF-4A06-9E3D-16C7D0752BBE}" type="presOf" srcId="{5765FE4E-F24A-4ADE-B38D-30BF9D13E407}" destId="{935CCC58-346E-4C89-88F2-3EB7AA2FBC23}" srcOrd="0" destOrd="0" presId="urn:microsoft.com/office/officeart/2005/8/layout/process4"/>
    <dgm:cxn modelId="{8BDD5DA6-0E18-4715-9B38-B9614BC8CC65}" type="presOf" srcId="{3E5DDAFC-ED39-43A1-87B8-DFB89EC2A231}" destId="{7F07F365-DF44-416A-BA0A-2208F7FABA65}" srcOrd="0" destOrd="0" presId="urn:microsoft.com/office/officeart/2005/8/layout/process4"/>
    <dgm:cxn modelId="{2FB920AB-E4FC-485C-B7D8-119B6538BC49}" srcId="{597C3BF1-1323-4D6E-A027-1F7176827377}" destId="{6B72F9A6-A345-4CC7-AF33-9884D46D9AB3}" srcOrd="1" destOrd="0" parTransId="{348C4425-280A-43B3-9166-B2ADF016C84D}" sibTransId="{F501054B-865F-4B8F-ACB1-48C4FCDD2F90}"/>
    <dgm:cxn modelId="{125C28AC-31D9-4767-AD3F-89791EEA4F29}" srcId="{C7F54AEC-1638-4ECE-994E-83FD43B47095}" destId="{21BDBA92-DA3B-4960-A119-3ECD25A3F7C7}" srcOrd="0" destOrd="0" parTransId="{DF3999CB-18D6-4844-A52D-8F5CBF8757F7}" sibTransId="{E132777B-6CEA-4FE5-B40E-C360B78E12CA}"/>
    <dgm:cxn modelId="{0974D6B0-D632-4D27-A1DA-BCB19509EDCE}" srcId="{C5D477B8-20EC-4487-8833-9CF77AD333B8}" destId="{C7F54AEC-1638-4ECE-994E-83FD43B47095}" srcOrd="0" destOrd="0" parTransId="{87D449B5-2E53-457A-AEB7-64212AD76F83}" sibTransId="{F358B984-E6F6-4A98-A701-9DA2CA8DA259}"/>
    <dgm:cxn modelId="{57E868BC-40F8-4BC7-A1B0-D888226B83D0}" type="presOf" srcId="{CC54771A-C0F5-484B-8200-3E741C1191AA}" destId="{02E6BF1D-AF0A-4C80-BB02-30C8645A73A7}" srcOrd="0" destOrd="0" presId="urn:microsoft.com/office/officeart/2005/8/layout/process4"/>
    <dgm:cxn modelId="{B3775EC5-49F2-4E06-9B2F-AD09F443A4F7}" srcId="{C5D477B8-20EC-4487-8833-9CF77AD333B8}" destId="{597C3BF1-1323-4D6E-A027-1F7176827377}" srcOrd="1" destOrd="0" parTransId="{57AFC54C-56C4-4FCC-A9C5-21A9C6BD595C}" sibTransId="{DB960366-C65B-4181-A68B-4B8C6239217C}"/>
    <dgm:cxn modelId="{D00157CA-E765-4614-BBE3-2037FDEBC4B8}" srcId="{597C3BF1-1323-4D6E-A027-1F7176827377}" destId="{5765FE4E-F24A-4ADE-B38D-30BF9D13E407}" srcOrd="0" destOrd="0" parTransId="{50167D91-A620-485C-9F6C-A6A4521BD690}" sibTransId="{69A0B6D5-103C-4C91-901B-F1FA7E6D6E6C}"/>
    <dgm:cxn modelId="{5FE9BCD6-3018-4235-8C8B-8F134EFEB802}" type="presOf" srcId="{C7F54AEC-1638-4ECE-994E-83FD43B47095}" destId="{A585F432-ADEF-44DE-A88C-9D66713A8C0E}" srcOrd="0" destOrd="0" presId="urn:microsoft.com/office/officeart/2005/8/layout/process4"/>
    <dgm:cxn modelId="{52CC98DC-1178-4500-AA04-712695046628}" type="presOf" srcId="{CBA5D7E9-A08E-4F98-ACBD-B3E8CE6F5989}" destId="{BFAC2A93-4690-40C7-8056-99C2594ABC88}" srcOrd="1" destOrd="0" presId="urn:microsoft.com/office/officeart/2005/8/layout/process4"/>
    <dgm:cxn modelId="{E918BCE7-847E-488E-B27F-1C5C14DBBD1C}" srcId="{CC54771A-C0F5-484B-8200-3E741C1191AA}" destId="{94CC94EC-013F-4197-8F25-91901DE884D3}" srcOrd="0" destOrd="0" parTransId="{923A27DB-F20A-4D4D-9A98-98B2C0576B9A}" sibTransId="{1DE6DC43-5E99-45D5-83EE-0A3DEEE2CE99}"/>
    <dgm:cxn modelId="{AE5521E8-D58A-4351-A8D3-550E40A5D7D2}" srcId="{CBA5D7E9-A08E-4F98-ACBD-B3E8CE6F5989}" destId="{225881E8-417A-411A-926B-B199EFF64319}" srcOrd="0" destOrd="0" parTransId="{FCECA49A-EABD-4622-9989-082E85CF0168}" sibTransId="{D8C52E44-53BE-4B75-A579-132FE18A1B67}"/>
    <dgm:cxn modelId="{273D6567-CBD8-44CC-822A-BCCB0EBEC036}" type="presParOf" srcId="{F488812B-3BAD-4302-8775-1BDC6F6213FD}" destId="{10911F76-4807-494A-93F1-BCFC0B8D1D2A}" srcOrd="0" destOrd="0" presId="urn:microsoft.com/office/officeart/2005/8/layout/process4"/>
    <dgm:cxn modelId="{F84A353B-9855-46D8-8A43-A6C0961075A6}" type="presParOf" srcId="{10911F76-4807-494A-93F1-BCFC0B8D1D2A}" destId="{02E6BF1D-AF0A-4C80-BB02-30C8645A73A7}" srcOrd="0" destOrd="0" presId="urn:microsoft.com/office/officeart/2005/8/layout/process4"/>
    <dgm:cxn modelId="{1C3F4E67-0F3C-405B-BBEC-10846FC7E8CE}" type="presParOf" srcId="{10911F76-4807-494A-93F1-BCFC0B8D1D2A}" destId="{A2275EF6-7606-4567-8A3C-B5C323C33ED2}" srcOrd="1" destOrd="0" presId="urn:microsoft.com/office/officeart/2005/8/layout/process4"/>
    <dgm:cxn modelId="{A8D85A97-F153-46DE-9371-07FADC6EE17A}" type="presParOf" srcId="{10911F76-4807-494A-93F1-BCFC0B8D1D2A}" destId="{2CE879E1-1995-4A80-ADB7-ED9988DAD3F4}" srcOrd="2" destOrd="0" presId="urn:microsoft.com/office/officeart/2005/8/layout/process4"/>
    <dgm:cxn modelId="{2D57812E-AB64-47D4-AEED-D9845EF4D4B0}" type="presParOf" srcId="{2CE879E1-1995-4A80-ADB7-ED9988DAD3F4}" destId="{976658F2-9BF1-4D5F-8723-E4422EFAFB0A}" srcOrd="0" destOrd="0" presId="urn:microsoft.com/office/officeart/2005/8/layout/process4"/>
    <dgm:cxn modelId="{A37651E5-AEC7-4E2D-8128-03B75EC0F83B}" type="presParOf" srcId="{2CE879E1-1995-4A80-ADB7-ED9988DAD3F4}" destId="{7F07F365-DF44-416A-BA0A-2208F7FABA65}" srcOrd="1" destOrd="0" presId="urn:microsoft.com/office/officeart/2005/8/layout/process4"/>
    <dgm:cxn modelId="{747FE30D-CEA7-4323-9720-6221F2719D01}" type="presParOf" srcId="{F488812B-3BAD-4302-8775-1BDC6F6213FD}" destId="{2B9B84BA-BA73-430F-B31C-C15A5D260F33}" srcOrd="1" destOrd="0" presId="urn:microsoft.com/office/officeart/2005/8/layout/process4"/>
    <dgm:cxn modelId="{FAAAFA7D-30D4-42DD-800F-BBEC59CC09E9}" type="presParOf" srcId="{F488812B-3BAD-4302-8775-1BDC6F6213FD}" destId="{2A35D830-E943-4EE3-ACF2-161DF3A50956}" srcOrd="2" destOrd="0" presId="urn:microsoft.com/office/officeart/2005/8/layout/process4"/>
    <dgm:cxn modelId="{08985064-D923-4830-8CBE-33839933E781}" type="presParOf" srcId="{2A35D830-E943-4EE3-ACF2-161DF3A50956}" destId="{77918ED2-795B-4F26-9B24-4392F15668BB}" srcOrd="0" destOrd="0" presId="urn:microsoft.com/office/officeart/2005/8/layout/process4"/>
    <dgm:cxn modelId="{38EC4BEB-70ED-4270-A8C7-7674ED4B13DA}" type="presParOf" srcId="{2A35D830-E943-4EE3-ACF2-161DF3A50956}" destId="{BFAC2A93-4690-40C7-8056-99C2594ABC88}" srcOrd="1" destOrd="0" presId="urn:microsoft.com/office/officeart/2005/8/layout/process4"/>
    <dgm:cxn modelId="{C133F162-5C59-4671-BD88-59F7E95E52C8}" type="presParOf" srcId="{2A35D830-E943-4EE3-ACF2-161DF3A50956}" destId="{F5979A90-0C7A-452A-B80D-CB3E70967898}" srcOrd="2" destOrd="0" presId="urn:microsoft.com/office/officeart/2005/8/layout/process4"/>
    <dgm:cxn modelId="{8BDBCD57-4A63-4EA3-8C8C-B26C5E0B184A}" type="presParOf" srcId="{F5979A90-0C7A-452A-B80D-CB3E70967898}" destId="{02CCD35A-873A-48E3-91E0-AA849FA56E51}" srcOrd="0" destOrd="0" presId="urn:microsoft.com/office/officeart/2005/8/layout/process4"/>
    <dgm:cxn modelId="{58BD9482-4D57-4B15-BEAA-A42CB1A5B57F}" type="presParOf" srcId="{F5979A90-0C7A-452A-B80D-CB3E70967898}" destId="{80D049CD-4809-45ED-BD93-0CFB328A031E}" srcOrd="1" destOrd="0" presId="urn:microsoft.com/office/officeart/2005/8/layout/process4"/>
    <dgm:cxn modelId="{AD51CC9A-1FCA-4B9C-80EF-AD86367BE593}" type="presParOf" srcId="{F488812B-3BAD-4302-8775-1BDC6F6213FD}" destId="{E4E0F39D-2894-4448-AB73-6FFA7B35C9C6}" srcOrd="3" destOrd="0" presId="urn:microsoft.com/office/officeart/2005/8/layout/process4"/>
    <dgm:cxn modelId="{58B6D0B5-C83A-4AF3-8DDC-9951573AD9FF}" type="presParOf" srcId="{F488812B-3BAD-4302-8775-1BDC6F6213FD}" destId="{5D8E2D53-736C-4EB3-826B-57AF0D3F04C9}" srcOrd="4" destOrd="0" presId="urn:microsoft.com/office/officeart/2005/8/layout/process4"/>
    <dgm:cxn modelId="{6A5D01F0-26C6-43FB-BA17-F4D969F772CF}" type="presParOf" srcId="{5D8E2D53-736C-4EB3-826B-57AF0D3F04C9}" destId="{6F82C0C7-69D8-4DD0-88F5-E6329389B0D1}" srcOrd="0" destOrd="0" presId="urn:microsoft.com/office/officeart/2005/8/layout/process4"/>
    <dgm:cxn modelId="{75A67B59-62B5-4962-A9F6-CBC58432BAAD}" type="presParOf" srcId="{5D8E2D53-736C-4EB3-826B-57AF0D3F04C9}" destId="{EEE5EC61-2DBE-4BA9-BE50-59B44319BBF1}" srcOrd="1" destOrd="0" presId="urn:microsoft.com/office/officeart/2005/8/layout/process4"/>
    <dgm:cxn modelId="{FB20788B-727B-4F96-9E80-770716F20252}" type="presParOf" srcId="{5D8E2D53-736C-4EB3-826B-57AF0D3F04C9}" destId="{74B68CF1-4DC9-4FEC-9BCB-E62431E7F24D}" srcOrd="2" destOrd="0" presId="urn:microsoft.com/office/officeart/2005/8/layout/process4"/>
    <dgm:cxn modelId="{E00D3D35-53DD-4DD1-BB5D-C7C8BC61D632}" type="presParOf" srcId="{74B68CF1-4DC9-4FEC-9BCB-E62431E7F24D}" destId="{935CCC58-346E-4C89-88F2-3EB7AA2FBC23}" srcOrd="0" destOrd="0" presId="urn:microsoft.com/office/officeart/2005/8/layout/process4"/>
    <dgm:cxn modelId="{754D6689-D382-48F5-9C2B-E194126C0022}" type="presParOf" srcId="{74B68CF1-4DC9-4FEC-9BCB-E62431E7F24D}" destId="{85F3296E-712D-42D2-89B5-1D2EB8A2923D}" srcOrd="1" destOrd="0" presId="urn:microsoft.com/office/officeart/2005/8/layout/process4"/>
    <dgm:cxn modelId="{8FCF3A49-46B3-45B0-B285-7D3D2711C32E}" type="presParOf" srcId="{F488812B-3BAD-4302-8775-1BDC6F6213FD}" destId="{A43BB26A-AB0C-432D-8371-A92CB51D8749}" srcOrd="5" destOrd="0" presId="urn:microsoft.com/office/officeart/2005/8/layout/process4"/>
    <dgm:cxn modelId="{BD38D889-691A-48C8-A8F7-1A439DC37324}" type="presParOf" srcId="{F488812B-3BAD-4302-8775-1BDC6F6213FD}" destId="{EB77B148-40F5-496C-9942-48C138A22A34}" srcOrd="6" destOrd="0" presId="urn:microsoft.com/office/officeart/2005/8/layout/process4"/>
    <dgm:cxn modelId="{708B0EE2-4313-4DF5-BAE8-5A0437DD2C2D}" type="presParOf" srcId="{EB77B148-40F5-496C-9942-48C138A22A34}" destId="{A585F432-ADEF-44DE-A88C-9D66713A8C0E}" srcOrd="0" destOrd="0" presId="urn:microsoft.com/office/officeart/2005/8/layout/process4"/>
    <dgm:cxn modelId="{550FC3CC-E447-48CE-8470-283E3F30A3A1}" type="presParOf" srcId="{EB77B148-40F5-496C-9942-48C138A22A34}" destId="{9855C972-BD59-4543-B1E7-84B269719271}" srcOrd="1" destOrd="0" presId="urn:microsoft.com/office/officeart/2005/8/layout/process4"/>
    <dgm:cxn modelId="{0720F352-10F9-4F3C-A3B6-DCDB6E5744F4}" type="presParOf" srcId="{EB77B148-40F5-496C-9942-48C138A22A34}" destId="{ECEAFC15-F7C6-46E7-8D9C-D71B180FEF00}" srcOrd="2" destOrd="0" presId="urn:microsoft.com/office/officeart/2005/8/layout/process4"/>
    <dgm:cxn modelId="{6A11C4E1-208C-4100-9B21-59DF5F997B9D}" type="presParOf" srcId="{ECEAFC15-F7C6-46E7-8D9C-D71B180FEF00}" destId="{4AB8A16B-7CCF-4660-96FA-6F2B5A7AB3F8}" srcOrd="0" destOrd="0" presId="urn:microsoft.com/office/officeart/2005/8/layout/process4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A2275EF6-7606-4567-8A3C-B5C323C33ED2}">
      <dsp:nvSpPr>
        <dsp:cNvPr id="0" name=""/>
        <dsp:cNvSpPr/>
      </dsp:nvSpPr>
      <dsp:spPr>
        <a:xfrm>
          <a:off x="0" y="3951523"/>
          <a:ext cx="8915400" cy="864496"/>
        </a:xfrm>
        <a:prstGeom prst="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>
          <a:noFill/>
        </a:ln>
        <a:effectLst>
          <a:outerShdw blurRad="38100" dist="25400" dir="5400000" rotWithShape="0">
            <a:srgbClr val="000000">
              <a:alpha val="25000"/>
            </a:srgbClr>
          </a:outerShdw>
        </a:effectLst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56464" tIns="156464" rIns="156464" bIns="156464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3,000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ポイント以上</a:t>
          </a:r>
        </a:p>
      </dsp:txBody>
      <dsp:txXfrm>
        <a:off x="0" y="3951523"/>
        <a:ext cx="8915400" cy="466828"/>
      </dsp:txXfrm>
    </dsp:sp>
    <dsp:sp modelId="{976658F2-9BF1-4D5F-8723-E4422EFAFB0A}">
      <dsp:nvSpPr>
        <dsp:cNvPr id="0" name=""/>
        <dsp:cNvSpPr/>
      </dsp:nvSpPr>
      <dsp:spPr>
        <a:xfrm>
          <a:off x="0" y="4401061"/>
          <a:ext cx="4457699" cy="397668"/>
        </a:xfrm>
        <a:prstGeom prst="rect">
          <a:avLst/>
        </a:prstGeom>
        <a:solidFill>
          <a:schemeClr val="accent2">
            <a:tint val="40000"/>
            <a:alpha val="9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300000"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6464" tIns="27940" rIns="156464" bIns="2794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会員料金 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15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kern="1200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sp:txBody>
      <dsp:txXfrm>
        <a:off x="0" y="4401061"/>
        <a:ext cx="4457699" cy="397668"/>
      </dsp:txXfrm>
    </dsp:sp>
    <dsp:sp modelId="{7F07F365-DF44-416A-BA0A-2208F7FABA65}">
      <dsp:nvSpPr>
        <dsp:cNvPr id="0" name=""/>
        <dsp:cNvSpPr/>
      </dsp:nvSpPr>
      <dsp:spPr>
        <a:xfrm>
          <a:off x="4457700" y="4401061"/>
          <a:ext cx="4457699" cy="397668"/>
        </a:xfrm>
        <a:prstGeom prst="rect">
          <a:avLst/>
        </a:prstGeom>
        <a:solidFill>
          <a:schemeClr val="accent3">
            <a:tint val="40000"/>
            <a:alpha val="9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300000"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6464" tIns="27940" rIns="156464" bIns="2794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物販割引 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10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kern="1200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sp:txBody>
      <dsp:txXfrm>
        <a:off x="4457700" y="4401061"/>
        <a:ext cx="4457699" cy="397668"/>
      </dsp:txXfrm>
    </dsp:sp>
    <dsp:sp modelId="{BFAC2A93-4690-40C7-8056-99C2594ABC88}">
      <dsp:nvSpPr>
        <dsp:cNvPr id="0" name=""/>
        <dsp:cNvSpPr/>
      </dsp:nvSpPr>
      <dsp:spPr>
        <a:xfrm rot="10800000">
          <a:off x="0" y="2634894"/>
          <a:ext cx="8915400" cy="1329595"/>
        </a:xfrm>
        <a:prstGeom prst="upArrowCallou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>
          <a:noFill/>
        </a:ln>
        <a:effectLst>
          <a:outerShdw blurRad="38100" dist="25400" dir="5400000" rotWithShape="0">
            <a:srgbClr val="000000">
              <a:alpha val="25000"/>
            </a:srgbClr>
          </a:outerShdw>
        </a:effectLst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56464" tIns="156464" rIns="156464" bIns="156464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2,000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～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2,999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ポイント</a:t>
          </a:r>
        </a:p>
      </dsp:txBody>
      <dsp:txXfrm rot="-10800000">
        <a:off x="0" y="2634894"/>
        <a:ext cx="8915400" cy="466688"/>
      </dsp:txXfrm>
    </dsp:sp>
    <dsp:sp modelId="{02CCD35A-873A-48E3-91E0-AA849FA56E51}">
      <dsp:nvSpPr>
        <dsp:cNvPr id="0" name=""/>
        <dsp:cNvSpPr/>
      </dsp:nvSpPr>
      <dsp:spPr>
        <a:xfrm>
          <a:off x="0" y="3101583"/>
          <a:ext cx="4457699" cy="397549"/>
        </a:xfrm>
        <a:prstGeom prst="rect">
          <a:avLst/>
        </a:prstGeom>
        <a:solidFill>
          <a:schemeClr val="accent4">
            <a:tint val="40000"/>
            <a:alpha val="9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300000"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6464" tIns="27940" rIns="156464" bIns="2794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会員料金 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10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kern="1200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sp:txBody>
      <dsp:txXfrm>
        <a:off x="0" y="3101583"/>
        <a:ext cx="4457699" cy="397549"/>
      </dsp:txXfrm>
    </dsp:sp>
    <dsp:sp modelId="{80D049CD-4809-45ED-BD93-0CFB328A031E}">
      <dsp:nvSpPr>
        <dsp:cNvPr id="0" name=""/>
        <dsp:cNvSpPr/>
      </dsp:nvSpPr>
      <dsp:spPr>
        <a:xfrm>
          <a:off x="4457700" y="3101583"/>
          <a:ext cx="4457699" cy="397549"/>
        </a:xfrm>
        <a:prstGeom prst="rect">
          <a:avLst/>
        </a:prstGeom>
        <a:solidFill>
          <a:schemeClr val="accent5">
            <a:tint val="40000"/>
            <a:alpha val="9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300000"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6464" tIns="27940" rIns="156464" bIns="2794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物販割引 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5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kern="1200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sp:txBody>
      <dsp:txXfrm>
        <a:off x="4457700" y="3101583"/>
        <a:ext cx="4457699" cy="397549"/>
      </dsp:txXfrm>
    </dsp:sp>
    <dsp:sp modelId="{EEE5EC61-2DBE-4BA9-BE50-59B44319BBF1}">
      <dsp:nvSpPr>
        <dsp:cNvPr id="0" name=""/>
        <dsp:cNvSpPr/>
      </dsp:nvSpPr>
      <dsp:spPr>
        <a:xfrm rot="10800000">
          <a:off x="0" y="1318266"/>
          <a:ext cx="8915400" cy="1329595"/>
        </a:xfrm>
        <a:prstGeom prst="upArrowCallout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>
          <a:noFill/>
        </a:ln>
        <a:effectLst>
          <a:outerShdw blurRad="38100" dist="25400" dir="5400000" rotWithShape="0">
            <a:srgbClr val="000000">
              <a:alpha val="25000"/>
            </a:srgbClr>
          </a:outerShdw>
        </a:effectLst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56464" tIns="156464" rIns="156464" bIns="156464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1,000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～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1,999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ポイント</a:t>
          </a:r>
        </a:p>
      </dsp:txBody>
      <dsp:txXfrm rot="-10800000">
        <a:off x="0" y="1318266"/>
        <a:ext cx="8915400" cy="466688"/>
      </dsp:txXfrm>
    </dsp:sp>
    <dsp:sp modelId="{935CCC58-346E-4C89-88F2-3EB7AA2FBC23}">
      <dsp:nvSpPr>
        <dsp:cNvPr id="0" name=""/>
        <dsp:cNvSpPr/>
      </dsp:nvSpPr>
      <dsp:spPr>
        <a:xfrm>
          <a:off x="0" y="1784954"/>
          <a:ext cx="4457699" cy="397549"/>
        </a:xfrm>
        <a:prstGeom prst="rect">
          <a:avLst/>
        </a:prstGeom>
        <a:solidFill>
          <a:schemeClr val="accent6">
            <a:tint val="40000"/>
            <a:alpha val="9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300000"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6464" tIns="27940" rIns="156464" bIns="2794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会員料金 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5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kern="1200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sp:txBody>
      <dsp:txXfrm>
        <a:off x="0" y="1784954"/>
        <a:ext cx="4457699" cy="397549"/>
      </dsp:txXfrm>
    </dsp:sp>
    <dsp:sp modelId="{85F3296E-712D-42D2-89B5-1D2EB8A2923D}">
      <dsp:nvSpPr>
        <dsp:cNvPr id="0" name=""/>
        <dsp:cNvSpPr/>
      </dsp:nvSpPr>
      <dsp:spPr>
        <a:xfrm>
          <a:off x="4457700" y="1784954"/>
          <a:ext cx="4457699" cy="397549"/>
        </a:xfrm>
        <a:prstGeom prst="rect">
          <a:avLst/>
        </a:prstGeom>
        <a:solidFill>
          <a:schemeClr val="accent2">
            <a:tint val="40000"/>
            <a:alpha val="9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300000"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6464" tIns="27940" rIns="156464" bIns="2794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物販割引 なし</a:t>
          </a:r>
        </a:p>
      </dsp:txBody>
      <dsp:txXfrm>
        <a:off x="4457700" y="1784954"/>
        <a:ext cx="4457699" cy="397549"/>
      </dsp:txXfrm>
    </dsp:sp>
    <dsp:sp modelId="{9855C972-BD59-4543-B1E7-84B269719271}">
      <dsp:nvSpPr>
        <dsp:cNvPr id="0" name=""/>
        <dsp:cNvSpPr/>
      </dsp:nvSpPr>
      <dsp:spPr>
        <a:xfrm rot="10800000">
          <a:off x="0" y="1637"/>
          <a:ext cx="8915400" cy="1329595"/>
        </a:xfrm>
        <a:prstGeom prst="upArrowCallout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>
          <a:noFill/>
        </a:ln>
        <a:effectLst>
          <a:outerShdw blurRad="38100" dist="25400" dir="5400000" rotWithShape="0">
            <a:srgbClr val="000000">
              <a:alpha val="25000"/>
            </a:srgbClr>
          </a:outerShdw>
        </a:effectLst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56464" tIns="156464" rIns="156464" bIns="156464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0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～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999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ポイント</a:t>
          </a:r>
        </a:p>
      </dsp:txBody>
      <dsp:txXfrm rot="-10800000">
        <a:off x="0" y="1637"/>
        <a:ext cx="8915400" cy="466688"/>
      </dsp:txXfrm>
    </dsp:sp>
    <dsp:sp modelId="{4AB8A16B-7CCF-4660-96FA-6F2B5A7AB3F8}">
      <dsp:nvSpPr>
        <dsp:cNvPr id="0" name=""/>
        <dsp:cNvSpPr/>
      </dsp:nvSpPr>
      <dsp:spPr>
        <a:xfrm>
          <a:off x="0" y="468326"/>
          <a:ext cx="8915400" cy="397549"/>
        </a:xfrm>
        <a:prstGeom prst="rect">
          <a:avLst/>
        </a:prstGeom>
        <a:solidFill>
          <a:schemeClr val="accent3">
            <a:tint val="40000"/>
            <a:alpha val="9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300000"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6464" tIns="27940" rIns="156464" bIns="2794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割引なし</a:t>
          </a:r>
        </a:p>
      </dsp:txBody>
      <dsp:txXfrm>
        <a:off x="0" y="468326"/>
        <a:ext cx="8915400" cy="397549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process4">
  <dgm:title val=""/>
  <dgm:desc val=""/>
  <dgm:catLst>
    <dgm:cat type="process" pri="16000"/>
    <dgm:cat type="list" pri="20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alg type="lin">
      <dgm:param type="linDir" val="fromB"/>
    </dgm:alg>
    <dgm:shape xmlns:r="http://schemas.openxmlformats.org/officeDocument/2006/relationships" r:blip="">
      <dgm:adjLst/>
    </dgm:shape>
    <dgm:presOf/>
    <dgm:constrLst>
      <dgm:constr type="h" for="ch" forName="boxAndChildren" refType="h"/>
      <dgm:constr type="h" for="ch" forName="arrowAndChildren" refType="h" refFor="ch" refForName="boxAndChildren" op="equ" fact="1.538"/>
      <dgm:constr type="w" for="ch" forName="arrowAndChildren" refType="w"/>
      <dgm:constr type="w" for="ch" forName="boxAndChildren" refType="w"/>
      <dgm:constr type="h" for="ch" forName="sp" refType="h" fact="-0.015"/>
      <dgm:constr type="primFontSz" for="des" forName="parentTextBox" val="65"/>
      <dgm:constr type="primFontSz" for="des" forName="parentTextArrow" refType="primFontSz" refFor="des" refForName="parentTextBox" op="equ"/>
      <dgm:constr type="primFontSz" for="des" forName="childTextArrow" val="65"/>
      <dgm:constr type="primFontSz" for="des" forName="childTextBox" refType="primFontSz" refFor="des" refForName="childTextArrow" op="equ"/>
    </dgm:constrLst>
    <dgm:ruleLst/>
    <dgm:forEach name="Name1" axis="ch" ptType="node" st="-1" step="-1">
      <dgm:choose name="Name2">
        <dgm:if name="Name3" axis="self" ptType="node" func="revPos" op="equ" val="1">
          <dgm:layoutNode name="boxAndChildren">
            <dgm:alg type="composite"/>
            <dgm:shape xmlns:r="http://schemas.openxmlformats.org/officeDocument/2006/relationships" r:blip="">
              <dgm:adjLst/>
            </dgm:shape>
            <dgm:presOf/>
            <dgm:choose name="Name4">
              <dgm:if name="Name5" axis="ch" ptType="node" func="cnt" op="gte" val="1">
                <dgm:constrLst>
                  <dgm:constr type="w" for="ch" forName="parentTextBox" refType="w"/>
                  <dgm:constr type="h" for="ch" forName="parentTextBox" refType="h" fact="0.54"/>
                  <dgm:constr type="t" for="ch" forName="parentTextBox"/>
                  <dgm:constr type="w" for="ch" forName="entireBox" refType="w"/>
                  <dgm:constr type="h" for="ch" forName="entireBox" refType="h"/>
                  <dgm:constr type="w" for="ch" forName="descendantBox" refType="w"/>
                  <dgm:constr type="b" for="ch" forName="descendantBox" refType="h" fact="0.98"/>
                  <dgm:constr type="h" for="ch" forName="descendantBox" refType="h" fact="0.46"/>
                </dgm:constrLst>
              </dgm:if>
              <dgm:else name="Name6">
                <dgm:constrLst>
                  <dgm:constr type="w" for="ch" forName="parentTextBox" refType="w"/>
                  <dgm:constr type="h" for="ch" forName="parentTextBox" refType="h"/>
                </dgm:constrLst>
              </dgm:else>
            </dgm:choose>
            <dgm:ruleLst/>
            <dgm:layoutNode name="parentTextBox">
              <dgm:alg type="tx"/>
              <dgm:choose name="Name7">
                <dgm:if name="Name8" axis="ch" ptType="node" func="cnt" op="gte" val="1">
                  <dgm:shape xmlns:r="http://schemas.openxmlformats.org/officeDocument/2006/relationships" type="rect" r:blip="" zOrderOff="1" hideGeom="1">
                    <dgm:adjLst/>
                  </dgm:shape>
                </dgm:if>
                <dgm:else name="Name9">
                  <dgm:shape xmlns:r="http://schemas.openxmlformats.org/officeDocument/2006/relationships" type="rect" r:blip="">
                    <dgm:adjLst/>
                  </dgm:shape>
                </dgm:else>
              </dgm:choose>
              <dgm:presOf axis="self"/>
              <dgm:constrLst/>
              <dgm:ruleLst>
                <dgm:rule type="primFontSz" val="5" fact="NaN" max="NaN"/>
              </dgm:ruleLst>
            </dgm:layoutNode>
            <dgm:choose name="Name10">
              <dgm:if name="Name11" axis="ch" ptType="node" func="cnt" op="gte" val="1">
                <dgm:layoutNode name="entireBox">
                  <dgm:alg type="sp"/>
                  <dgm:shape xmlns:r="http://schemas.openxmlformats.org/officeDocument/2006/relationships" type="rect" r:blip="">
                    <dgm:adjLst/>
                  </dgm:shape>
                  <dgm:presOf axis="self"/>
                  <dgm:constrLst/>
                  <dgm:ruleLst/>
                </dgm:layoutNode>
                <dgm:layoutNode name="descendantBox" styleLbl="fgAccFollowNode1">
                  <dgm:choose name="Name12">
                    <dgm:if name="Name13" func="var" arg="dir" op="equ" val="norm">
                      <dgm:alg type="lin"/>
                    </dgm:if>
                    <dgm:else name="Name14">
                      <dgm:alg type="lin">
                        <dgm:param type="linDir" val="fromR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w" for="ch" forName="childTextBox" refType="w"/>
                    <dgm:constr type="h" for="ch" forName="childTextBox" refType="h"/>
                  </dgm:constrLst>
                  <dgm:ruleLst/>
                  <dgm:forEach name="Name15" axis="ch" ptType="node">
                    <dgm:layoutNode name="childTextBox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rect" r:blip="">
                        <dgm:adjLst/>
                      </dgm:shape>
                      <dgm:presOf axis="desOrSelf" ptType="node"/>
                      <dgm:constrLst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</dgm:forEach>
                </dgm:layoutNode>
              </dgm:if>
              <dgm:else name="Name16"/>
            </dgm:choose>
          </dgm:layoutNode>
        </dgm:if>
        <dgm:else name="Name17">
          <dgm:layoutNode name="arrowAndChildren">
            <dgm:alg type="composite"/>
            <dgm:shape xmlns:r="http://schemas.openxmlformats.org/officeDocument/2006/relationships" r:blip="">
              <dgm:adjLst/>
            </dgm:shape>
            <dgm:presOf/>
            <dgm:choose name="Name18">
              <dgm:if name="Name19" axis="ch" ptType="node" func="cnt" op="gte" val="1">
                <dgm:constrLst>
                  <dgm:constr type="w" for="ch" forName="parentTextArrow" refType="w"/>
                  <dgm:constr type="t" for="ch" forName="parentTextArrow"/>
                  <dgm:constr type="h" for="ch" forName="parentTextArrow" refType="h" fact="0.351"/>
                  <dgm:constr type="w" for="ch" forName="arrow" refType="w"/>
                  <dgm:constr type="h" for="ch" forName="arrow" refType="h"/>
                  <dgm:constr type="w" for="ch" forName="descendantArrow" refType="w"/>
                  <dgm:constr type="b" for="ch" forName="descendantArrow" refType="h" fact="0.65"/>
                  <dgm:constr type="h" for="ch" forName="descendantArrow" refType="h" fact="0.299"/>
                </dgm:constrLst>
              </dgm:if>
              <dgm:else name="Name20">
                <dgm:constrLst>
                  <dgm:constr type="w" for="ch" forName="parentTextArrow" refType="w"/>
                  <dgm:constr type="h" for="ch" forName="parentTextArrow" refType="h"/>
                </dgm:constrLst>
              </dgm:else>
            </dgm:choose>
            <dgm:ruleLst/>
            <dgm:layoutNode name="parentTextArrow">
              <dgm:alg type="tx"/>
              <dgm:choose name="Name21">
                <dgm:if name="Name22" axis="ch" ptType="node" func="cnt" op="gte" val="1">
                  <dgm:shape xmlns:r="http://schemas.openxmlformats.org/officeDocument/2006/relationships" type="rect" r:blip="" zOrderOff="1" hideGeom="1">
                    <dgm:adjLst/>
                  </dgm:shape>
                </dgm:if>
                <dgm:else name="Name23">
                  <dgm:shape xmlns:r="http://schemas.openxmlformats.org/officeDocument/2006/relationships" rot="180" type="upArrowCallout" r:blip="">
                    <dgm:adjLst/>
                  </dgm:shape>
                </dgm:else>
              </dgm:choose>
              <dgm:presOf axis="self"/>
              <dgm:constrLst/>
              <dgm:ruleLst>
                <dgm:rule type="primFontSz" val="5" fact="NaN" max="NaN"/>
              </dgm:ruleLst>
            </dgm:layoutNode>
            <dgm:choose name="Name24">
              <dgm:if name="Name25" axis="ch" ptType="node" func="cnt" op="gte" val="1">
                <dgm:layoutNode name="arrow">
                  <dgm:alg type="sp"/>
                  <dgm:shape xmlns:r="http://schemas.openxmlformats.org/officeDocument/2006/relationships" rot="180" type="upArrowCallout" r:blip="">
                    <dgm:adjLst/>
                  </dgm:shape>
                  <dgm:presOf axis="self"/>
                  <dgm:constrLst/>
                  <dgm:ruleLst/>
                </dgm:layoutNode>
                <dgm:layoutNode name="descendantArrow">
                  <dgm:choose name="Name26">
                    <dgm:if name="Name27" func="var" arg="dir" op="equ" val="norm">
                      <dgm:alg type="lin"/>
                    </dgm:if>
                    <dgm:else name="Name28">
                      <dgm:alg type="lin">
                        <dgm:param type="linDir" val="fromR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w" for="ch" forName="childTextArrow" refType="w"/>
                    <dgm:constr type="h" for="ch" forName="childTextArrow" refType="h"/>
                  </dgm:constrLst>
                  <dgm:ruleLst/>
                  <dgm:forEach name="Name29" axis="ch" ptType="node">
                    <dgm:layoutNode name="childTextArrow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rect" r:blip="">
                        <dgm:adjLst/>
                      </dgm:shape>
                      <dgm:presOf axis="desOrSelf" ptType="node"/>
                      <dgm:constrLst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</dgm:forEach>
                </dgm:layoutNode>
              </dgm:if>
              <dgm:else name="Name30"/>
            </dgm:choose>
          </dgm:layoutNode>
        </dgm:else>
      </dgm:choose>
      <dgm:forEach name="Name31" axis="precedSib" ptType="sibTrans" st="-1" cnt="1">
        <dgm:layoutNode name="sp">
          <dgm:alg type="sp"/>
          <dgm:shape xmlns:r="http://schemas.openxmlformats.org/officeDocument/2006/relationships" r:blip="">
            <dgm:adjLst/>
          </dgm:shape>
          <dgm:presOf axis="self"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3d3">
  <dgm:title val=""/>
  <dgm:desc val=""/>
  <dgm:catLst>
    <dgm:cat type="3D" pri="11300"/>
  </dgm:catLst>
  <dgm:scene3d>
    <a:camera prst="orthographicFront"/>
    <a:lightRig rig="threePt" dir="t"/>
  </dgm:scene3d>
  <dgm:styleLbl name="node0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2700" prstMaterial="clear">
      <a:bevelT w="177800" h="254000"/>
      <a:bevelB w="1524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2700" prstMaterial="flat">
      <a:bevelT w="177800" h="254000"/>
      <a:bevelB w="1524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>
        <a:rot lat="0" lon="0" rev="0"/>
      </a:camera>
      <a:lightRig rig="contrasting" dir="t">
        <a:rot lat="0" lon="0" rev="1200000"/>
      </a:lightRig>
    </dgm:scene3d>
    <dgm:sp3d z="-182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ibTrans2D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1D1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>
        <a:rot lat="0" lon="0" rev="0"/>
      </a:camera>
      <a:lightRig rig="contrasting" dir="t">
        <a:rot lat="0" lon="0" rev="1200000"/>
      </a:lightRig>
    </dgm:scene3d>
    <dgm:sp3d z="10000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2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3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4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1D1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Acc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2700" prstMaterial="flat">
      <a:bevelT w="177800" h="254000"/>
      <a:bevelB w="1524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>
        <a:rot lat="0" lon="0" rev="0"/>
      </a:camera>
      <a:lightRig rig="contrasting" dir="t">
        <a:rot lat="0" lon="0" rev="1200000"/>
      </a:lightRig>
    </dgm:scene3d>
    <dgm:sp3d z="-300000" prstMaterial="plastic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>
        <a:rot lat="0" lon="0" rev="0"/>
      </a:camera>
      <a:lightRig rig="contrasting" dir="t">
        <a:rot lat="0" lon="0" rev="1200000"/>
      </a:lightRig>
    </dgm:scene3d>
    <dgm:sp3d contourW="12700" prstMaterial="flat">
      <a:bevelT w="100800" h="154000"/>
      <a:bevelB w="1524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>
        <a:rot lat="0" lon="0" rev="0"/>
      </a:camera>
      <a:lightRig rig="contrasting" dir="t">
        <a:rot lat="0" lon="0" rev="1200000"/>
      </a:lightRig>
    </dgm:scene3d>
    <dgm:sp3d z="-1524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326B497-DBD0-4917-AC2B-77AE40A93198}" type="datetimeFigureOut">
              <a:rPr kumimoji="1" lang="ja-JP" altLang="en-US" smtClean="0"/>
              <a:t>2023/1/26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9705C48-CCE8-481D-8C59-5146BDD28D7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0346851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A9705C48-CCE8-481D-8C59-5146BDD28D7D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1567969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続いては、オープンから</a:t>
            </a:r>
            <a:r>
              <a:rPr kumimoji="1" lang="en-US" altLang="ja-JP" dirty="0"/>
              <a:t>6</a:t>
            </a:r>
            <a:r>
              <a:rPr kumimoji="1" lang="ja-JP" altLang="en-US" dirty="0"/>
              <a:t>カ月間の売上目標をグラフで示します。</a:t>
            </a:r>
            <a:endParaRPr kumimoji="1" lang="en-US" altLang="ja-JP" dirty="0"/>
          </a:p>
          <a:p>
            <a:endParaRPr kumimoji="1" lang="ja-JP" altLang="en-US" dirty="0"/>
          </a:p>
          <a:p>
            <a:r>
              <a:rPr kumimoji="1" lang="ja-JP" altLang="en-US" dirty="0"/>
              <a:t>オープン当初の売上は、ここに示したグラフのように推移していくと予想しています。オープンから</a:t>
            </a:r>
            <a:r>
              <a:rPr kumimoji="1" lang="en-US" altLang="ja-JP" dirty="0"/>
              <a:t>3</a:t>
            </a:r>
            <a:r>
              <a:rPr kumimoji="1" lang="ja-JP" altLang="en-US" dirty="0"/>
              <a:t>カ月経過した時点で、会員数</a:t>
            </a:r>
            <a:r>
              <a:rPr kumimoji="1" lang="en-US" altLang="ja-JP" dirty="0"/>
              <a:t>700</a:t>
            </a:r>
            <a:r>
              <a:rPr kumimoji="1" lang="ja-JP" altLang="en-US" dirty="0"/>
              <a:t>人、会費の売上</a:t>
            </a:r>
            <a:r>
              <a:rPr kumimoji="1" lang="en-US" altLang="ja-JP" dirty="0"/>
              <a:t>485</a:t>
            </a:r>
            <a:r>
              <a:rPr kumimoji="1" lang="ja-JP" altLang="en-US" dirty="0"/>
              <a:t>万円を目指します。その後、会費の売上は</a:t>
            </a:r>
            <a:r>
              <a:rPr kumimoji="1" lang="en-US" altLang="ja-JP" dirty="0"/>
              <a:t>480</a:t>
            </a:r>
            <a:r>
              <a:rPr kumimoji="1" lang="ja-JP" altLang="en-US" dirty="0"/>
              <a:t>万円前後で推移していくと予想しています。</a:t>
            </a:r>
          </a:p>
          <a:p>
            <a:endParaRPr kumimoji="1" lang="ja-JP" altLang="en-US" dirty="0"/>
          </a:p>
          <a:p>
            <a:r>
              <a:rPr kumimoji="1" lang="ja-JP" altLang="en-US" dirty="0"/>
              <a:t>一方、物販の売上は月ごとに変動すると考えられます。</a:t>
            </a:r>
            <a:r>
              <a:rPr kumimoji="1" lang="en-US" altLang="ja-JP" dirty="0"/>
              <a:t>2024</a:t>
            </a:r>
            <a:r>
              <a:rPr kumimoji="1" lang="ja-JP" altLang="en-US" dirty="0"/>
              <a:t>年からは物販のイベントを開催していく予定です。まずは、冬のボーナス後となる</a:t>
            </a:r>
            <a:r>
              <a:rPr kumimoji="1" lang="en-US" altLang="ja-JP" dirty="0"/>
              <a:t>2024</a:t>
            </a:r>
            <a:r>
              <a:rPr kumimoji="1" lang="ja-JP" altLang="en-US" dirty="0"/>
              <a:t>年</a:t>
            </a:r>
            <a:r>
              <a:rPr kumimoji="1" lang="en-US" altLang="ja-JP" dirty="0"/>
              <a:t>1</a:t>
            </a:r>
            <a:r>
              <a:rPr kumimoji="1" lang="ja-JP" altLang="en-US" dirty="0"/>
              <a:t>月に、ウェアやシューズの販売キャンペーンを行う予定です。</a:t>
            </a:r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A9705C48-CCE8-481D-8C59-5146BDD28D7D}" type="slidenum">
              <a:rPr kumimoji="1" lang="ja-JP" altLang="en-US" smtClean="0"/>
              <a:t>6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7990597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408703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タイトルとキャプショ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8943097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73583628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358161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付きの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8660873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真または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653505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31790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388874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432261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563736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733183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1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2023/1/26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1000232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2023/1/26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086526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2023/1/26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156986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665201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380075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32"/>
            <a:ext cx="2356674" cy="6853285"/>
            <a:chOff x="6627813" y="195454"/>
            <a:chExt cx="1952625" cy="5678297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5454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A3C9A4B-B5A1-4B09-AD83-133A4F0A84F5}" type="datetimeFigureOut">
              <a:rPr kumimoji="1" lang="ja-JP" altLang="en-US" smtClean="0"/>
              <a:t>2023/1/26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3100147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81" r:id="rId1"/>
    <p:sldLayoutId id="2147483782" r:id="rId2"/>
    <p:sldLayoutId id="2147483783" r:id="rId3"/>
    <p:sldLayoutId id="2147483784" r:id="rId4"/>
    <p:sldLayoutId id="2147483785" r:id="rId5"/>
    <p:sldLayoutId id="2147483786" r:id="rId6"/>
    <p:sldLayoutId id="2147483787" r:id="rId7"/>
    <p:sldLayoutId id="2147483788" r:id="rId8"/>
    <p:sldLayoutId id="2147483789" r:id="rId9"/>
    <p:sldLayoutId id="2147483790" r:id="rId10"/>
    <p:sldLayoutId id="2147483791" r:id="rId11"/>
    <p:sldLayoutId id="2147483792" r:id="rId12"/>
    <p:sldLayoutId id="2147483793" r:id="rId13"/>
    <p:sldLayoutId id="2147483794" r:id="rId14"/>
    <p:sldLayoutId id="2147483795" r:id="rId15"/>
    <p:sldLayoutId id="2147483796" r:id="rId16"/>
  </p:sldLayoutIdLst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  <p:txStyles>
    <p:titleStyle>
      <a:lvl1pPr algn="l" defTabSz="457200" rtl="0" eaLnBrk="1" latinLnBrk="0" hangingPunct="1">
        <a:spcBef>
          <a:spcPct val="0"/>
        </a:spcBef>
        <a:buNone/>
        <a:defRPr kumimoji="1"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 kumimoji="1">
          <a:solidFill>
            <a:schemeClr val="tx2"/>
          </a:solidFill>
        </a:defRPr>
      </a:lvl2pPr>
      <a:lvl3pPr eaLnBrk="1" hangingPunct="1">
        <a:defRPr kumimoji="1">
          <a:solidFill>
            <a:schemeClr val="tx2"/>
          </a:solidFill>
        </a:defRPr>
      </a:lvl3pPr>
      <a:lvl4pPr eaLnBrk="1" hangingPunct="1">
        <a:defRPr kumimoji="1">
          <a:solidFill>
            <a:schemeClr val="tx2"/>
          </a:solidFill>
        </a:defRPr>
      </a:lvl4pPr>
      <a:lvl5pPr eaLnBrk="1" hangingPunct="1">
        <a:defRPr kumimoji="1">
          <a:solidFill>
            <a:schemeClr val="tx2"/>
          </a:solidFill>
        </a:defRPr>
      </a:lvl5pPr>
      <a:lvl6pPr eaLnBrk="1" hangingPunct="1">
        <a:defRPr kumimoji="1">
          <a:solidFill>
            <a:schemeClr val="tx2"/>
          </a:solidFill>
        </a:defRPr>
      </a:lvl6pPr>
      <a:lvl7pPr eaLnBrk="1" hangingPunct="1">
        <a:defRPr kumimoji="1">
          <a:solidFill>
            <a:schemeClr val="tx2"/>
          </a:solidFill>
        </a:defRPr>
      </a:lvl7pPr>
      <a:lvl8pPr eaLnBrk="1" hangingPunct="1">
        <a:defRPr kumimoji="1">
          <a:solidFill>
            <a:schemeClr val="tx2"/>
          </a:solidFill>
        </a:defRPr>
      </a:lvl8pPr>
      <a:lvl9pPr eaLnBrk="1" hangingPunct="1">
        <a:defRPr kumimoji="1"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0CAFE68-302D-B256-42FE-DE997EC03D4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 dirty="0"/>
              <a:t>新店舗の出店概要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FF328CF5-C674-16F4-DA31-2DDF4F6F2AE1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ja-JP" altLang="en-US" dirty="0"/>
              <a:t>○○トレーニング株式会社</a:t>
            </a:r>
          </a:p>
        </p:txBody>
      </p:sp>
    </p:spTree>
    <p:extLst>
      <p:ext uri="{BB962C8B-B14F-4D97-AF65-F5344CB8AC3E}">
        <p14:creationId xmlns:p14="http://schemas.microsoft.com/office/powerpoint/2010/main" val="3441942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9B19DE0-46AB-A41A-7333-3D42256CE3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出店概要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AB004FE0-C89D-1271-87D4-D088408E248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589212" y="1905000"/>
            <a:ext cx="8915400" cy="4328890"/>
          </a:xfrm>
        </p:spPr>
        <p:txBody>
          <a:bodyPr>
            <a:normAutofit/>
          </a:bodyPr>
          <a:lstStyle/>
          <a:p>
            <a:r>
              <a:rPr kumimoji="1" lang="ja-JP" altLang="en-US" sz="2400" b="1" dirty="0">
                <a:latin typeface="+mn-ea"/>
              </a:rPr>
              <a:t>出店候補地</a:t>
            </a:r>
            <a:endParaRPr kumimoji="1" lang="en-US" altLang="ja-JP" sz="2400" b="1" dirty="0">
              <a:latin typeface="+mn-ea"/>
            </a:endParaRPr>
          </a:p>
          <a:p>
            <a:pPr lvl="1"/>
            <a:r>
              <a:rPr kumimoji="1" lang="ja-JP" altLang="en-US" sz="2000" dirty="0">
                <a:latin typeface="+mn-ea"/>
              </a:rPr>
              <a:t>山手駅西口から徒歩</a:t>
            </a:r>
            <a:r>
              <a:rPr kumimoji="1" lang="en-US" altLang="ja-JP" sz="2000" dirty="0">
                <a:latin typeface="+mn-ea"/>
              </a:rPr>
              <a:t>3</a:t>
            </a:r>
            <a:r>
              <a:rPr kumimoji="1" lang="ja-JP" altLang="en-US" sz="2000" dirty="0">
                <a:latin typeface="+mn-ea"/>
              </a:rPr>
              <a:t>分</a:t>
            </a:r>
            <a:endParaRPr lang="en-US" altLang="ja-JP" sz="2000" dirty="0">
              <a:latin typeface="+mn-ea"/>
            </a:endParaRPr>
          </a:p>
          <a:p>
            <a:endParaRPr kumimoji="1" lang="en-US" altLang="ja-JP" sz="2400" dirty="0">
              <a:latin typeface="+mn-ea"/>
            </a:endParaRPr>
          </a:p>
          <a:p>
            <a:r>
              <a:rPr kumimoji="1" lang="ja-JP" altLang="en-US" sz="2400" b="1" dirty="0">
                <a:latin typeface="+mn-ea"/>
              </a:rPr>
              <a:t>店舗面積</a:t>
            </a:r>
          </a:p>
          <a:p>
            <a:pPr lvl="1"/>
            <a:r>
              <a:rPr kumimoji="1" lang="ja-JP" altLang="en-US" sz="2000" dirty="0">
                <a:latin typeface="+mn-ea"/>
              </a:rPr>
              <a:t>約</a:t>
            </a:r>
            <a:r>
              <a:rPr kumimoji="1" lang="en-US" altLang="ja-JP" sz="2000" dirty="0">
                <a:latin typeface="+mn-ea"/>
              </a:rPr>
              <a:t>315</a:t>
            </a:r>
            <a:r>
              <a:rPr kumimoji="1" lang="ja-JP" altLang="en-US" sz="2000" dirty="0">
                <a:latin typeface="+mn-ea"/>
              </a:rPr>
              <a:t>平方メートル</a:t>
            </a:r>
            <a:endParaRPr kumimoji="1" lang="en-US" altLang="ja-JP" sz="2000" dirty="0">
              <a:latin typeface="+mn-ea"/>
            </a:endParaRPr>
          </a:p>
          <a:p>
            <a:endParaRPr kumimoji="1" lang="ja-JP" altLang="en-US" sz="2400" dirty="0">
              <a:latin typeface="+mn-ea"/>
            </a:endParaRPr>
          </a:p>
          <a:p>
            <a:r>
              <a:rPr kumimoji="1" lang="ja-JP" altLang="en-US" sz="2400" b="1" dirty="0">
                <a:latin typeface="+mn-ea"/>
              </a:rPr>
              <a:t>出店時期</a:t>
            </a:r>
          </a:p>
          <a:p>
            <a:pPr lvl="1"/>
            <a:r>
              <a:rPr kumimoji="1" lang="en-US" altLang="ja-JP" sz="2000" dirty="0">
                <a:latin typeface="+mn-ea"/>
              </a:rPr>
              <a:t>2023</a:t>
            </a:r>
            <a:r>
              <a:rPr kumimoji="1" lang="ja-JP" altLang="en-US" sz="2000" dirty="0">
                <a:latin typeface="+mn-ea"/>
              </a:rPr>
              <a:t>年</a:t>
            </a:r>
            <a:r>
              <a:rPr kumimoji="1" lang="en-US" altLang="ja-JP" sz="2000" dirty="0">
                <a:latin typeface="+mn-ea"/>
              </a:rPr>
              <a:t>10</a:t>
            </a:r>
            <a:r>
              <a:rPr kumimoji="1" lang="ja-JP" altLang="en-US" sz="2000" dirty="0">
                <a:latin typeface="+mn-ea"/>
              </a:rPr>
              <a:t>月</a:t>
            </a:r>
            <a:r>
              <a:rPr kumimoji="1" lang="en-US" altLang="ja-JP" sz="2000" dirty="0">
                <a:latin typeface="+mn-ea"/>
              </a:rPr>
              <a:t>1</a:t>
            </a:r>
            <a:r>
              <a:rPr kumimoji="1" lang="ja-JP" altLang="en-US" sz="2000" dirty="0">
                <a:latin typeface="+mn-ea"/>
              </a:rPr>
              <a:t>日</a:t>
            </a:r>
          </a:p>
          <a:p>
            <a:pPr lvl="2"/>
            <a:r>
              <a:rPr kumimoji="1" lang="ja-JP" altLang="en-US" sz="1800" dirty="0">
                <a:latin typeface="+mn-ea"/>
              </a:rPr>
              <a:t>改装工事は</a:t>
            </a:r>
            <a:r>
              <a:rPr kumimoji="1" lang="en-US" altLang="ja-JP" sz="1800" dirty="0">
                <a:latin typeface="+mn-ea"/>
              </a:rPr>
              <a:t>2023</a:t>
            </a:r>
            <a:r>
              <a:rPr kumimoji="1" lang="ja-JP" altLang="en-US" sz="1800" dirty="0">
                <a:latin typeface="+mn-ea"/>
              </a:rPr>
              <a:t>年</a:t>
            </a:r>
            <a:r>
              <a:rPr kumimoji="1" lang="en-US" altLang="ja-JP" sz="1800" dirty="0">
                <a:latin typeface="+mn-ea"/>
              </a:rPr>
              <a:t>8</a:t>
            </a:r>
            <a:r>
              <a:rPr kumimoji="1" lang="ja-JP" altLang="en-US" sz="1800" dirty="0">
                <a:latin typeface="+mn-ea"/>
              </a:rPr>
              <a:t>月中旬より開始</a:t>
            </a:r>
          </a:p>
        </p:txBody>
      </p:sp>
    </p:spTree>
    <p:extLst>
      <p:ext uri="{BB962C8B-B14F-4D97-AF65-F5344CB8AC3E}">
        <p14:creationId xmlns:p14="http://schemas.microsoft.com/office/powerpoint/2010/main" val="295344507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DAE88ED-2DF1-3239-37E8-D4F58346C73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当初の目標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3E6FB6B7-73F4-518D-8666-7299406A0AC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514350" indent="-514350">
              <a:buFont typeface="+mj-ea"/>
              <a:buAutoNum type="circleNumDbPlain"/>
            </a:pPr>
            <a:r>
              <a:rPr kumimoji="1" lang="en-US" altLang="ja-JP" sz="2800" dirty="0">
                <a:latin typeface="+mn-ea"/>
              </a:rPr>
              <a:t>10</a:t>
            </a:r>
            <a:r>
              <a:rPr kumimoji="1" lang="ja-JP" altLang="en-US" sz="2800" dirty="0">
                <a:latin typeface="+mn-ea"/>
              </a:rPr>
              <a:t>月中に</a:t>
            </a:r>
            <a:r>
              <a:rPr kumimoji="1" lang="en-US" altLang="ja-JP" sz="2800" dirty="0">
                <a:solidFill>
                  <a:srgbClr val="FF0000"/>
                </a:solidFill>
                <a:latin typeface="+mn-ea"/>
              </a:rPr>
              <a:t>300</a:t>
            </a:r>
            <a:r>
              <a:rPr kumimoji="1" lang="ja-JP" altLang="en-US" sz="2800" dirty="0">
                <a:solidFill>
                  <a:srgbClr val="FF0000"/>
                </a:solidFill>
                <a:latin typeface="+mn-ea"/>
              </a:rPr>
              <a:t>人</a:t>
            </a:r>
            <a:r>
              <a:rPr kumimoji="1" lang="ja-JP" altLang="en-US" sz="2800" dirty="0">
                <a:latin typeface="+mn-ea"/>
              </a:rPr>
              <a:t>の新規会員を獲得</a:t>
            </a:r>
            <a:endParaRPr kumimoji="1" lang="en-US" altLang="ja-JP" sz="2800" dirty="0">
              <a:latin typeface="+mn-ea"/>
            </a:endParaRPr>
          </a:p>
          <a:p>
            <a:pPr marL="514350" indent="-514350">
              <a:buFont typeface="+mj-ea"/>
              <a:buAutoNum type="circleNumDbPlain"/>
            </a:pPr>
            <a:endParaRPr kumimoji="1" lang="ja-JP" altLang="en-US" sz="2800" dirty="0">
              <a:latin typeface="+mn-ea"/>
            </a:endParaRPr>
          </a:p>
          <a:p>
            <a:pPr marL="514350" indent="-514350">
              <a:buFont typeface="+mj-ea"/>
              <a:buAutoNum type="circleNumDbPlain"/>
            </a:pPr>
            <a:r>
              <a:rPr kumimoji="1" lang="en-US" altLang="ja-JP" sz="2800" dirty="0">
                <a:latin typeface="+mn-ea"/>
              </a:rPr>
              <a:t>11</a:t>
            </a:r>
            <a:r>
              <a:rPr kumimoji="1" lang="ja-JP" altLang="en-US" sz="2800" dirty="0">
                <a:latin typeface="+mn-ea"/>
              </a:rPr>
              <a:t>～</a:t>
            </a:r>
            <a:r>
              <a:rPr kumimoji="1" lang="en-US" altLang="ja-JP" sz="2800" dirty="0">
                <a:latin typeface="+mn-ea"/>
              </a:rPr>
              <a:t>12</a:t>
            </a:r>
            <a:r>
              <a:rPr kumimoji="1" lang="ja-JP" altLang="en-US" sz="2800" dirty="0">
                <a:latin typeface="+mn-ea"/>
              </a:rPr>
              <a:t>月中に</a:t>
            </a:r>
            <a:r>
              <a:rPr kumimoji="1" lang="en-US" altLang="ja-JP" sz="2800" dirty="0">
                <a:solidFill>
                  <a:srgbClr val="FF0000"/>
                </a:solidFill>
                <a:latin typeface="+mn-ea"/>
              </a:rPr>
              <a:t>400</a:t>
            </a:r>
            <a:r>
              <a:rPr kumimoji="1" lang="ja-JP" altLang="en-US" sz="2800" dirty="0">
                <a:solidFill>
                  <a:srgbClr val="FF0000"/>
                </a:solidFill>
                <a:latin typeface="+mn-ea"/>
              </a:rPr>
              <a:t>人</a:t>
            </a:r>
            <a:r>
              <a:rPr kumimoji="1" lang="ja-JP" altLang="en-US" sz="2800" dirty="0">
                <a:latin typeface="+mn-ea"/>
              </a:rPr>
              <a:t>の新規会員を獲得</a:t>
            </a:r>
            <a:endParaRPr kumimoji="1" lang="en-US" altLang="ja-JP" sz="2800" dirty="0">
              <a:latin typeface="+mn-ea"/>
            </a:endParaRPr>
          </a:p>
          <a:p>
            <a:pPr marL="514350" indent="-514350">
              <a:buFont typeface="+mj-ea"/>
              <a:buAutoNum type="circleNumDbPlain"/>
            </a:pPr>
            <a:endParaRPr kumimoji="1" lang="ja-JP" altLang="en-US" sz="2800" dirty="0">
              <a:latin typeface="+mn-ea"/>
            </a:endParaRPr>
          </a:p>
          <a:p>
            <a:pPr marL="514350" indent="-514350">
              <a:buFont typeface="+mj-ea"/>
              <a:buAutoNum type="circleNumDbPlain"/>
            </a:pPr>
            <a:r>
              <a:rPr kumimoji="1" lang="en-US" altLang="ja-JP" sz="2800" dirty="0">
                <a:latin typeface="+mn-ea"/>
              </a:rPr>
              <a:t>2023</a:t>
            </a:r>
            <a:r>
              <a:rPr kumimoji="1" lang="ja-JP" altLang="en-US" sz="2800" dirty="0">
                <a:latin typeface="+mn-ea"/>
              </a:rPr>
              <a:t>年中に合計</a:t>
            </a:r>
            <a:r>
              <a:rPr kumimoji="1" lang="en-US" altLang="ja-JP" sz="2800" dirty="0">
                <a:solidFill>
                  <a:srgbClr val="FF0000"/>
                </a:solidFill>
                <a:latin typeface="+mn-ea"/>
              </a:rPr>
              <a:t>700</a:t>
            </a:r>
            <a:r>
              <a:rPr kumimoji="1" lang="ja-JP" altLang="en-US" sz="2800" dirty="0">
                <a:solidFill>
                  <a:srgbClr val="FF0000"/>
                </a:solidFill>
                <a:latin typeface="+mn-ea"/>
              </a:rPr>
              <a:t>人</a:t>
            </a:r>
            <a:r>
              <a:rPr kumimoji="1" lang="ja-JP" altLang="en-US" sz="2800" dirty="0">
                <a:latin typeface="+mn-ea"/>
              </a:rPr>
              <a:t>の会員獲得を目指す</a:t>
            </a:r>
          </a:p>
        </p:txBody>
      </p:sp>
    </p:spTree>
    <p:extLst>
      <p:ext uri="{BB962C8B-B14F-4D97-AF65-F5344CB8AC3E}">
        <p14:creationId xmlns:p14="http://schemas.microsoft.com/office/powerpoint/2010/main" val="23604836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8F19E0D-B8F0-E24C-3756-3515389FE64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新店舗の概要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ADBB7585-8E98-FA2D-7088-CE3351AFB75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589212" y="1904999"/>
            <a:ext cx="8915400" cy="4686870"/>
          </a:xfrm>
        </p:spPr>
        <p:txBody>
          <a:bodyPr>
            <a:normAutofit/>
          </a:bodyPr>
          <a:lstStyle/>
          <a:p>
            <a:pPr>
              <a:buFont typeface="Wingdings" panose="05000000000000000000" pitchFamily="2" charset="2"/>
              <a:buChar char="u"/>
            </a:pPr>
            <a:r>
              <a:rPr kumimoji="1" lang="ja-JP" altLang="en-US" sz="2600" dirty="0">
                <a:latin typeface="+mn-ea"/>
              </a:rPr>
              <a:t>館内設備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kumimoji="1" lang="ja-JP" altLang="en-US" sz="2200" dirty="0">
                <a:latin typeface="+mn-ea"/>
              </a:rPr>
              <a:t>各種トレーニングマシン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kumimoji="1" lang="ja-JP" altLang="en-US" sz="2200" dirty="0">
                <a:latin typeface="+mn-ea"/>
              </a:rPr>
              <a:t>ヨガスタジオ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kumimoji="1" lang="ja-JP" altLang="en-US" sz="2200" dirty="0">
                <a:latin typeface="+mn-ea"/>
              </a:rPr>
              <a:t>レンタルロッカー、シャワールーム・サウナ</a:t>
            </a:r>
          </a:p>
          <a:p>
            <a:endParaRPr kumimoji="1" lang="ja-JP" altLang="en-US" sz="2600" dirty="0">
              <a:latin typeface="+mn-ea"/>
            </a:endParaRPr>
          </a:p>
          <a:p>
            <a:pPr>
              <a:buFont typeface="Wingdings" panose="05000000000000000000" pitchFamily="2" charset="2"/>
              <a:buChar char="u"/>
            </a:pPr>
            <a:r>
              <a:rPr kumimoji="1" lang="ja-JP" altLang="en-US" sz="2600" dirty="0">
                <a:latin typeface="+mn-ea"/>
              </a:rPr>
              <a:t>営業時間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kumimoji="1" lang="ja-JP" altLang="en-US" sz="2200" dirty="0">
                <a:latin typeface="+mn-ea"/>
              </a:rPr>
              <a:t>午前</a:t>
            </a:r>
            <a:r>
              <a:rPr kumimoji="1" lang="en-US" altLang="ja-JP" sz="2200" dirty="0">
                <a:latin typeface="+mn-ea"/>
              </a:rPr>
              <a:t>10</a:t>
            </a:r>
            <a:r>
              <a:rPr kumimoji="1" lang="ja-JP" altLang="en-US" sz="2200" dirty="0">
                <a:latin typeface="+mn-ea"/>
              </a:rPr>
              <a:t>時～午後</a:t>
            </a:r>
            <a:r>
              <a:rPr kumimoji="1" lang="en-US" altLang="ja-JP" sz="2200" dirty="0">
                <a:latin typeface="+mn-ea"/>
              </a:rPr>
              <a:t>11</a:t>
            </a:r>
            <a:r>
              <a:rPr kumimoji="1" lang="ja-JP" altLang="en-US" sz="2200" dirty="0">
                <a:latin typeface="+mn-ea"/>
              </a:rPr>
              <a:t>時</a:t>
            </a:r>
            <a:r>
              <a:rPr kumimoji="1" lang="en-US" altLang="ja-JP" sz="2200" dirty="0">
                <a:latin typeface="+mn-ea"/>
              </a:rPr>
              <a:t>30</a:t>
            </a:r>
            <a:r>
              <a:rPr kumimoji="1" lang="ja-JP" altLang="en-US" sz="2200" dirty="0">
                <a:latin typeface="+mn-ea"/>
              </a:rPr>
              <a:t>分</a:t>
            </a:r>
          </a:p>
          <a:p>
            <a:endParaRPr kumimoji="1" lang="ja-JP" altLang="en-US" sz="2600" dirty="0">
              <a:latin typeface="+mn-ea"/>
            </a:endParaRPr>
          </a:p>
          <a:p>
            <a:pPr marL="0" indent="0" algn="r">
              <a:buNone/>
            </a:pPr>
            <a:r>
              <a:rPr kumimoji="1" lang="en-US" altLang="ja-JP" sz="1900" dirty="0">
                <a:latin typeface="+mn-ea"/>
              </a:rPr>
              <a:t>※8/13</a:t>
            </a:r>
            <a:r>
              <a:rPr kumimoji="1" lang="ja-JP" altLang="en-US" sz="1900" dirty="0">
                <a:latin typeface="+mn-ea"/>
              </a:rPr>
              <a:t>～</a:t>
            </a:r>
            <a:r>
              <a:rPr kumimoji="1" lang="en-US" altLang="ja-JP" sz="1900" dirty="0">
                <a:latin typeface="+mn-ea"/>
              </a:rPr>
              <a:t>8/16</a:t>
            </a:r>
            <a:r>
              <a:rPr kumimoji="1" lang="ja-JP" altLang="en-US" sz="1900" dirty="0">
                <a:latin typeface="+mn-ea"/>
              </a:rPr>
              <a:t>と</a:t>
            </a:r>
            <a:r>
              <a:rPr kumimoji="1" lang="en-US" altLang="ja-JP" sz="1900" dirty="0">
                <a:latin typeface="+mn-ea"/>
              </a:rPr>
              <a:t>12/30</a:t>
            </a:r>
            <a:r>
              <a:rPr kumimoji="1" lang="ja-JP" altLang="en-US" sz="1900" dirty="0">
                <a:latin typeface="+mn-ea"/>
              </a:rPr>
              <a:t>～</a:t>
            </a:r>
            <a:r>
              <a:rPr kumimoji="1" lang="en-US" altLang="ja-JP" sz="1900" dirty="0">
                <a:latin typeface="+mn-ea"/>
              </a:rPr>
              <a:t>1/5</a:t>
            </a:r>
            <a:r>
              <a:rPr kumimoji="1" lang="ja-JP" altLang="en-US" sz="1900" dirty="0">
                <a:latin typeface="+mn-ea"/>
              </a:rPr>
              <a:t>の期間は休館日となります。</a:t>
            </a:r>
          </a:p>
        </p:txBody>
      </p:sp>
    </p:spTree>
    <p:extLst>
      <p:ext uri="{BB962C8B-B14F-4D97-AF65-F5344CB8AC3E}">
        <p14:creationId xmlns:p14="http://schemas.microsoft.com/office/powerpoint/2010/main" val="144390818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1B4E02C-3329-8BA2-BA66-B5BB7CA4926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当初の目標</a:t>
            </a:r>
          </a:p>
        </p:txBody>
      </p:sp>
      <p:graphicFrame>
        <p:nvGraphicFramePr>
          <p:cNvPr id="4" name="表 4">
            <a:extLst>
              <a:ext uri="{FF2B5EF4-FFF2-40B4-BE49-F238E27FC236}">
                <a16:creationId xmlns:a16="http://schemas.microsoft.com/office/drawing/2014/main" id="{2B2C890C-460D-4EFE-B7B5-FDC7969548DF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893048092"/>
              </p:ext>
            </p:extLst>
          </p:nvPr>
        </p:nvGraphicFramePr>
        <p:xfrm>
          <a:off x="2589213" y="2133599"/>
          <a:ext cx="8915400" cy="3966950"/>
        </p:xfrm>
        <a:graphic>
          <a:graphicData uri="http://schemas.openxmlformats.org/drawingml/2006/table">
            <a:tbl>
              <a:tblPr firstRow="1" firstCol="1" lastRow="1" bandRow="1">
                <a:tableStyleId>{93296810-A885-4BE3-A3E7-6D5BEEA58F35}</a:tableStyleId>
              </a:tblPr>
              <a:tblGrid>
                <a:gridCol w="2228850">
                  <a:extLst>
                    <a:ext uri="{9D8B030D-6E8A-4147-A177-3AD203B41FA5}">
                      <a16:colId xmlns:a16="http://schemas.microsoft.com/office/drawing/2014/main" val="2314610691"/>
                    </a:ext>
                  </a:extLst>
                </a:gridCol>
                <a:gridCol w="2228850">
                  <a:extLst>
                    <a:ext uri="{9D8B030D-6E8A-4147-A177-3AD203B41FA5}">
                      <a16:colId xmlns:a16="http://schemas.microsoft.com/office/drawing/2014/main" val="1107773561"/>
                    </a:ext>
                  </a:extLst>
                </a:gridCol>
                <a:gridCol w="2228850">
                  <a:extLst>
                    <a:ext uri="{9D8B030D-6E8A-4147-A177-3AD203B41FA5}">
                      <a16:colId xmlns:a16="http://schemas.microsoft.com/office/drawing/2014/main" val="802517301"/>
                    </a:ext>
                  </a:extLst>
                </a:gridCol>
                <a:gridCol w="2228850">
                  <a:extLst>
                    <a:ext uri="{9D8B030D-6E8A-4147-A177-3AD203B41FA5}">
                      <a16:colId xmlns:a16="http://schemas.microsoft.com/office/drawing/2014/main" val="888526663"/>
                    </a:ext>
                  </a:extLst>
                </a:gridCol>
              </a:tblGrid>
              <a:tr h="793390">
                <a:tc>
                  <a:txBody>
                    <a:bodyPr/>
                    <a:lstStyle/>
                    <a:p>
                      <a:endParaRPr kumimoji="1" lang="ja-JP" altLang="en-US" sz="1900" dirty="0">
                        <a:latin typeface="BIZ UDPゴシック" panose="020B0400000000000000" pitchFamily="50" charset="-128"/>
                        <a:ea typeface="BIZ UDPゴシック" panose="020B0400000000000000" pitchFamily="50" charset="-128"/>
                      </a:endParaRPr>
                    </a:p>
                  </a:txBody>
                  <a:tcP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2023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年</a:t>
                      </a:r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10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月</a:t>
                      </a:r>
                    </a:p>
                  </a:txBody>
                  <a:tcPr anchor="ctr"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2023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年</a:t>
                      </a:r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11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月</a:t>
                      </a:r>
                    </a:p>
                  </a:txBody>
                  <a:tcPr anchor="ctr"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2023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年</a:t>
                      </a:r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12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月</a:t>
                      </a:r>
                    </a:p>
                  </a:txBody>
                  <a:tcPr anchor="ctr">
                    <a:solidFill>
                      <a:schemeClr val="accent6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40956099"/>
                  </a:ext>
                </a:extLst>
              </a:tr>
              <a:tr h="79339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会員数</a:t>
                      </a:r>
                    </a:p>
                  </a:txBody>
                  <a:tcPr anchor="ctr">
                    <a:lnB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300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人</a:t>
                      </a:r>
                    </a:p>
                  </a:txBody>
                  <a:tcPr anchor="ctr">
                    <a:lnB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550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人</a:t>
                      </a:r>
                    </a:p>
                  </a:txBody>
                  <a:tcPr anchor="ctr">
                    <a:lnB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700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人</a:t>
                      </a:r>
                    </a:p>
                  </a:txBody>
                  <a:tcPr anchor="ctr">
                    <a:lnB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81317291"/>
                  </a:ext>
                </a:extLst>
              </a:tr>
              <a:tr h="79339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会費売上</a:t>
                      </a:r>
                    </a:p>
                  </a:txBody>
                  <a:tcPr anchor="ctr">
                    <a:lnT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2,150,000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円</a:t>
                      </a:r>
                    </a:p>
                  </a:txBody>
                  <a:tcPr anchor="ctr">
                    <a:lnT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3,800,000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円</a:t>
                      </a:r>
                    </a:p>
                  </a:txBody>
                  <a:tcPr anchor="ctr">
                    <a:lnT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4,850,000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円</a:t>
                      </a:r>
                    </a:p>
                  </a:txBody>
                  <a:tcPr anchor="ctr">
                    <a:lnT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163313387"/>
                  </a:ext>
                </a:extLst>
              </a:tr>
              <a:tr h="79339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物販売上</a:t>
                      </a:r>
                    </a:p>
                  </a:txBody>
                  <a:tcPr anchor="ctr">
                    <a:lnT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240,000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円</a:t>
                      </a:r>
                    </a:p>
                  </a:txBody>
                  <a:tcPr anchor="ctr">
                    <a:lnT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440,000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円</a:t>
                      </a:r>
                    </a:p>
                  </a:txBody>
                  <a:tcPr anchor="ctr">
                    <a:lnT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560,000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円</a:t>
                      </a:r>
                    </a:p>
                  </a:txBody>
                  <a:tcPr anchor="ctr">
                    <a:lnT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7573857"/>
                  </a:ext>
                </a:extLst>
              </a:tr>
              <a:tr h="79339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合計</a:t>
                      </a:r>
                    </a:p>
                  </a:txBody>
                  <a:tcPr anchor="ctr">
                    <a:solidFill>
                      <a:schemeClr val="tx1">
                        <a:lumMod val="85000"/>
                        <a:lumOff val="1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2,390,000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円</a:t>
                      </a:r>
                    </a:p>
                  </a:txBody>
                  <a:tcPr anchor="ctr">
                    <a:solidFill>
                      <a:schemeClr val="tx1">
                        <a:lumMod val="85000"/>
                        <a:lumOff val="1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4,240,000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円</a:t>
                      </a:r>
                    </a:p>
                  </a:txBody>
                  <a:tcPr anchor="ctr">
                    <a:solidFill>
                      <a:schemeClr val="tx1">
                        <a:lumMod val="85000"/>
                        <a:lumOff val="1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5,410,000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円</a:t>
                      </a:r>
                    </a:p>
                  </a:txBody>
                  <a:tcPr anchor="ctr">
                    <a:solidFill>
                      <a:schemeClr val="tx1">
                        <a:lumMod val="85000"/>
                        <a:lumOff val="1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4995011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14604513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52419AE-0976-5AF3-8D84-3D66CB3E890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売上の推移（目標値）</a:t>
            </a:r>
          </a:p>
        </p:txBody>
      </p:sp>
      <p:graphicFrame>
        <p:nvGraphicFramePr>
          <p:cNvPr id="6" name="コンテンツ プレースホルダー 5">
            <a:extLst>
              <a:ext uri="{FF2B5EF4-FFF2-40B4-BE49-F238E27FC236}">
                <a16:creationId xmlns:a16="http://schemas.microsoft.com/office/drawing/2014/main" id="{FC1F3D33-A4CB-2AB2-7032-D3EB363FCFE3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794246151"/>
              </p:ext>
            </p:extLst>
          </p:nvPr>
        </p:nvGraphicFramePr>
        <p:xfrm>
          <a:off x="2589213" y="1473959"/>
          <a:ext cx="8915400" cy="491319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2008657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2D002EE-3F1F-06C1-9776-25977EF5307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割引サービス</a:t>
            </a:r>
          </a:p>
        </p:txBody>
      </p:sp>
      <p:graphicFrame>
        <p:nvGraphicFramePr>
          <p:cNvPr id="4" name="コンテンツ プレースホルダー 3">
            <a:extLst>
              <a:ext uri="{FF2B5EF4-FFF2-40B4-BE49-F238E27FC236}">
                <a16:creationId xmlns:a16="http://schemas.microsoft.com/office/drawing/2014/main" id="{85B08DC6-2EF9-C33D-BEEB-9E4D12959027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553725670"/>
              </p:ext>
            </p:extLst>
          </p:nvPr>
        </p:nvGraphicFramePr>
        <p:xfrm>
          <a:off x="2589213" y="1678676"/>
          <a:ext cx="8915400" cy="481765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5C11D98E-B218-44B1-F21E-7EB3840D1E02}"/>
              </a:ext>
            </a:extLst>
          </p:cNvPr>
          <p:cNvSpPr txBox="1"/>
          <p:nvPr/>
        </p:nvSpPr>
        <p:spPr>
          <a:xfrm>
            <a:off x="5609229" y="1209963"/>
            <a:ext cx="5895383" cy="338554"/>
          </a:xfrm>
          <a:prstGeom prst="rect">
            <a:avLst/>
          </a:prstGeom>
          <a:gradFill flip="none" rotWithShape="1">
            <a:gsLst>
              <a:gs pos="0">
                <a:schemeClr val="dk1">
                  <a:lumMod val="67000"/>
                </a:schemeClr>
              </a:gs>
              <a:gs pos="48000">
                <a:schemeClr val="dk1">
                  <a:lumMod val="97000"/>
                  <a:lumOff val="3000"/>
                </a:schemeClr>
              </a:gs>
              <a:gs pos="100000">
                <a:schemeClr val="dk1">
                  <a:lumMod val="60000"/>
                  <a:lumOff val="40000"/>
                </a:schemeClr>
              </a:gs>
            </a:gsLst>
            <a:lin ang="16200000" scaled="1"/>
            <a:tileRect/>
          </a:gra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pPr algn="r"/>
            <a:r>
              <a:rPr kumimoji="1" lang="ja-JP" altLang="en-US" sz="1600" dirty="0">
                <a:solidFill>
                  <a:schemeClr val="bg1"/>
                </a:solidFill>
              </a:rPr>
              <a:t>保有しているポイント数に応じて下記の割引が適用されます。</a:t>
            </a:r>
          </a:p>
        </p:txBody>
      </p:sp>
    </p:spTree>
    <p:extLst>
      <p:ext uri="{BB962C8B-B14F-4D97-AF65-F5344CB8AC3E}">
        <p14:creationId xmlns:p14="http://schemas.microsoft.com/office/powerpoint/2010/main" val="353591543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>
</file>

<file path=ppt/theme/theme1.xml><?xml version="1.0" encoding="utf-8"?>
<a:theme xmlns:a="http://schemas.openxmlformats.org/drawingml/2006/main" name="ウィスプ">
  <a:themeElements>
    <a:clrScheme name="ウィスプ">
      <a:dk1>
        <a:sysClr val="windowText" lastClr="000000"/>
      </a:dk1>
      <a:lt1>
        <a:sysClr val="window" lastClr="FFFFFF"/>
      </a:lt1>
      <a:dk2>
        <a:srgbClr val="647252"/>
      </a:dk2>
      <a:lt2>
        <a:srgbClr val="EAE8CF"/>
      </a:lt2>
      <a:accent1>
        <a:srgbClr val="E78712"/>
      </a:accent1>
      <a:accent2>
        <a:srgbClr val="B73C26"/>
      </a:accent2>
      <a:accent3>
        <a:srgbClr val="865331"/>
      </a:accent3>
      <a:accent4>
        <a:srgbClr val="B38648"/>
      </a:accent4>
      <a:accent5>
        <a:srgbClr val="BBB473"/>
      </a:accent5>
      <a:accent6>
        <a:srgbClr val="849276"/>
      </a:accent6>
      <a:hlink>
        <a:srgbClr val="FDAB2A"/>
      </a:hlink>
      <a:folHlink>
        <a:srgbClr val="CCB182"/>
      </a:folHlink>
    </a:clrScheme>
    <a:fontScheme name="ウィスプ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ウィスプ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54F6613E-5ED7-40ED-90A8-F639BE712C0E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99</TotalTime>
  <Words>364</Words>
  <Application>Microsoft Office PowerPoint</Application>
  <PresentationFormat>ワイド画面</PresentationFormat>
  <Paragraphs>70</Paragraphs>
  <Slides>7</Slides>
  <Notes>2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7</vt:i4>
      </vt:variant>
    </vt:vector>
  </HeadingPairs>
  <TitlesOfParts>
    <vt:vector size="15" baseType="lpstr">
      <vt:lpstr>BIZ UDPゴシック</vt:lpstr>
      <vt:lpstr>メイリオ</vt:lpstr>
      <vt:lpstr>游ゴシック</vt:lpstr>
      <vt:lpstr>Arial</vt:lpstr>
      <vt:lpstr>Century Gothic</vt:lpstr>
      <vt:lpstr>Wingdings</vt:lpstr>
      <vt:lpstr>Wingdings 3</vt:lpstr>
      <vt:lpstr>ウィスプ</vt:lpstr>
      <vt:lpstr>新店舗の出店概要</vt:lpstr>
      <vt:lpstr>出店概要</vt:lpstr>
      <vt:lpstr>当初の目標</vt:lpstr>
      <vt:lpstr>新店舗の概要</vt:lpstr>
      <vt:lpstr>当初の目標</vt:lpstr>
      <vt:lpstr>売上の推移（目標値）</vt:lpstr>
      <vt:lpstr>割引サービス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新店舗の出店概要</dc:title>
  <dc:creator>裕介 相澤</dc:creator>
  <cp:lastModifiedBy>裕介 相澤</cp:lastModifiedBy>
  <cp:revision>69</cp:revision>
  <dcterms:created xsi:type="dcterms:W3CDTF">2022-12-26T16:01:16Z</dcterms:created>
  <dcterms:modified xsi:type="dcterms:W3CDTF">2023-01-26T10:01:49Z</dcterms:modified>
</cp:coreProperties>
</file>

<file path=docProps/thumbnail.jpeg>
</file>