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4" autoAdjust="0"/>
    <p:restoredTop sz="94660"/>
  </p:normalViewPr>
  <p:slideViewPr>
    <p:cSldViewPr snapToGrid="0">
      <p:cViewPr varScale="1">
        <p:scale>
          <a:sx n="70" d="100"/>
          <a:sy n="70" d="100"/>
        </p:scale>
        <p:origin x="6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会費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96000"/>
                    <a:lumMod val="104000"/>
                  </a:schemeClr>
                </a:gs>
                <a:gs pos="100000">
                  <a:schemeClr val="accent1"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10月</c:v>
                </c:pt>
                <c:pt idx="1">
                  <c:v>11月</c:v>
                </c:pt>
                <c:pt idx="2">
                  <c:v>12月</c:v>
                </c:pt>
                <c:pt idx="3">
                  <c:v>1月</c:v>
                </c:pt>
                <c:pt idx="4">
                  <c:v>2月</c:v>
                </c:pt>
                <c:pt idx="5">
                  <c:v>3月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2150000</c:v>
                </c:pt>
                <c:pt idx="1">
                  <c:v>3800000</c:v>
                </c:pt>
                <c:pt idx="2">
                  <c:v>4850000</c:v>
                </c:pt>
                <c:pt idx="3">
                  <c:v>4800000</c:v>
                </c:pt>
                <c:pt idx="4">
                  <c:v>4800000</c:v>
                </c:pt>
                <c:pt idx="5">
                  <c:v>4800000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B72-49CC-83B8-585C238D520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物販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tint val="96000"/>
                    <a:lumMod val="104000"/>
                  </a:schemeClr>
                </a:gs>
                <a:gs pos="100000">
                  <a:schemeClr val="accent2"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10月</c:v>
                </c:pt>
                <c:pt idx="1">
                  <c:v>11月</c:v>
                </c:pt>
                <c:pt idx="2">
                  <c:v>12月</c:v>
                </c:pt>
                <c:pt idx="3">
                  <c:v>1月</c:v>
                </c:pt>
                <c:pt idx="4">
                  <c:v>2月</c:v>
                </c:pt>
                <c:pt idx="5">
                  <c:v>3月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240000</c:v>
                </c:pt>
                <c:pt idx="1">
                  <c:v>440000</c:v>
                </c:pt>
                <c:pt idx="2">
                  <c:v>560000</c:v>
                </c:pt>
                <c:pt idx="3">
                  <c:v>1200000</c:v>
                </c:pt>
                <c:pt idx="4">
                  <c:v>450000</c:v>
                </c:pt>
                <c:pt idx="5">
                  <c:v>560000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B72-49CC-83B8-585C238D520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277516031"/>
        <c:axId val="1277516863"/>
        <c:axId val="0"/>
      </c:bar3DChart>
      <c:catAx>
        <c:axId val="127751603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277516863"/>
        <c:crosses val="autoZero"/>
        <c:auto val="1"/>
        <c:lblAlgn val="ctr"/>
        <c:lblOffset val="100"/>
        <c:noMultiLvlLbl val="0"/>
      </c:catAx>
      <c:valAx>
        <c:axId val="127751686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50000"/>
                  <a:lumOff val="50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1" i="0" u="none" strike="noStrike" kern="1200" cap="all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/>
                  <a:t>売上（円）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1" i="0" u="none" strike="noStrike" kern="1200" cap="all" baseline="0">
                  <a:solidFill>
                    <a:schemeClr val="lt1">
                      <a:lumMod val="8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27751603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4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/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dk1">
            <a:lumMod val="60000"/>
            <a:lumOff val="40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/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0870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9430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358362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58161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660873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53505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31790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8887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32261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63736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3318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00023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8652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5698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6520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8007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3C9A4B-B5A1-4B09-AD83-133A4F0A84F5}" type="datetimeFigureOut">
              <a:rPr kumimoji="1" lang="ja-JP" altLang="en-US" smtClean="0"/>
              <a:t>2023/1/15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1001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  <p:sldLayoutId id="2147483792" r:id="rId12"/>
    <p:sldLayoutId id="2147483793" r:id="rId13"/>
    <p:sldLayoutId id="2147483794" r:id="rId14"/>
    <p:sldLayoutId id="2147483795" r:id="rId15"/>
    <p:sldLayoutId id="2147483796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0CAFE68-302D-B256-42FE-DE997EC03D4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新店舗の出店概要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FF328CF5-C674-16F4-DA31-2DDF4F6F2AE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○○トレーニング株式会社</a:t>
            </a:r>
          </a:p>
        </p:txBody>
      </p:sp>
    </p:spTree>
    <p:extLst>
      <p:ext uri="{BB962C8B-B14F-4D97-AF65-F5344CB8AC3E}">
        <p14:creationId xmlns:p14="http://schemas.microsoft.com/office/powerpoint/2010/main" val="344194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9B19DE0-46AB-A41A-7333-3D42256CE3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出店概要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B004FE0-C89D-1271-87D4-D088408E24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000" dirty="0">
                <a:latin typeface="+mn-ea"/>
              </a:rPr>
              <a:t>出店候補地</a:t>
            </a:r>
            <a:endParaRPr kumimoji="1" lang="en-US" altLang="ja-JP" sz="2000" dirty="0">
              <a:latin typeface="+mn-ea"/>
            </a:endParaRPr>
          </a:p>
          <a:p>
            <a:pPr lvl="1"/>
            <a:r>
              <a:rPr kumimoji="1" lang="ja-JP" altLang="en-US" sz="1800" dirty="0">
                <a:latin typeface="+mn-ea"/>
              </a:rPr>
              <a:t>山手駅西口から徒歩</a:t>
            </a:r>
            <a:r>
              <a:rPr kumimoji="1" lang="en-US" altLang="ja-JP" sz="1800" dirty="0">
                <a:latin typeface="+mn-ea"/>
              </a:rPr>
              <a:t>3</a:t>
            </a:r>
            <a:r>
              <a:rPr kumimoji="1" lang="ja-JP" altLang="en-US" sz="1800" dirty="0">
                <a:latin typeface="+mn-ea"/>
              </a:rPr>
              <a:t>分</a:t>
            </a:r>
            <a:endParaRPr lang="en-US" altLang="ja-JP" sz="1800" dirty="0">
              <a:latin typeface="+mn-ea"/>
            </a:endParaRPr>
          </a:p>
          <a:p>
            <a:endParaRPr kumimoji="1" lang="en-US" altLang="ja-JP" sz="2000" dirty="0">
              <a:latin typeface="+mn-ea"/>
            </a:endParaRPr>
          </a:p>
          <a:p>
            <a:r>
              <a:rPr kumimoji="1" lang="ja-JP" altLang="en-US" sz="2000" dirty="0">
                <a:latin typeface="+mn-ea"/>
              </a:rPr>
              <a:t>店舗面積</a:t>
            </a:r>
          </a:p>
          <a:p>
            <a:pPr lvl="1"/>
            <a:r>
              <a:rPr kumimoji="1" lang="ja-JP" altLang="en-US" sz="1800" dirty="0">
                <a:latin typeface="+mn-ea"/>
              </a:rPr>
              <a:t>約</a:t>
            </a:r>
            <a:r>
              <a:rPr kumimoji="1" lang="en-US" altLang="ja-JP" sz="1800" dirty="0">
                <a:latin typeface="+mn-ea"/>
              </a:rPr>
              <a:t>315</a:t>
            </a:r>
            <a:r>
              <a:rPr kumimoji="1" lang="ja-JP" altLang="en-US" sz="1800" dirty="0">
                <a:latin typeface="+mn-ea"/>
              </a:rPr>
              <a:t>平方メートル</a:t>
            </a:r>
            <a:endParaRPr kumimoji="1" lang="en-US" altLang="ja-JP" sz="1800" dirty="0">
              <a:latin typeface="+mn-ea"/>
            </a:endParaRPr>
          </a:p>
          <a:p>
            <a:endParaRPr kumimoji="1" lang="ja-JP" altLang="en-US" sz="2000" dirty="0">
              <a:latin typeface="+mn-ea"/>
            </a:endParaRPr>
          </a:p>
          <a:p>
            <a:r>
              <a:rPr kumimoji="1" lang="ja-JP" altLang="en-US" sz="2000" dirty="0">
                <a:latin typeface="+mn-ea"/>
              </a:rPr>
              <a:t>出店時期</a:t>
            </a:r>
          </a:p>
          <a:p>
            <a:pPr lvl="1"/>
            <a:r>
              <a:rPr kumimoji="1" lang="en-US" altLang="ja-JP" sz="1800" dirty="0">
                <a:latin typeface="+mn-ea"/>
              </a:rPr>
              <a:t>2023</a:t>
            </a:r>
            <a:r>
              <a:rPr kumimoji="1" lang="ja-JP" altLang="en-US" sz="1800" dirty="0">
                <a:latin typeface="+mn-ea"/>
              </a:rPr>
              <a:t>年</a:t>
            </a:r>
            <a:r>
              <a:rPr kumimoji="1" lang="en-US" altLang="ja-JP" sz="1800" dirty="0">
                <a:latin typeface="+mn-ea"/>
              </a:rPr>
              <a:t>10</a:t>
            </a:r>
            <a:r>
              <a:rPr kumimoji="1" lang="ja-JP" altLang="en-US" sz="1800" dirty="0">
                <a:latin typeface="+mn-ea"/>
              </a:rPr>
              <a:t>月</a:t>
            </a:r>
            <a:r>
              <a:rPr kumimoji="1" lang="en-US" altLang="ja-JP" sz="1800" dirty="0">
                <a:latin typeface="+mn-ea"/>
              </a:rPr>
              <a:t>1</a:t>
            </a:r>
            <a:r>
              <a:rPr kumimoji="1" lang="ja-JP" altLang="en-US" sz="1800" dirty="0">
                <a:latin typeface="+mn-ea"/>
              </a:rPr>
              <a:t>日</a:t>
            </a:r>
          </a:p>
          <a:p>
            <a:pPr lvl="2"/>
            <a:r>
              <a:rPr kumimoji="1" lang="ja-JP" altLang="en-US" sz="1600" dirty="0">
                <a:latin typeface="+mn-ea"/>
              </a:rPr>
              <a:t>改装工事は</a:t>
            </a:r>
            <a:r>
              <a:rPr kumimoji="1" lang="en-US" altLang="ja-JP" sz="1600" dirty="0">
                <a:latin typeface="+mn-ea"/>
              </a:rPr>
              <a:t>2023</a:t>
            </a:r>
            <a:r>
              <a:rPr kumimoji="1" lang="ja-JP" altLang="en-US" sz="1600" dirty="0">
                <a:latin typeface="+mn-ea"/>
              </a:rPr>
              <a:t>年</a:t>
            </a:r>
            <a:r>
              <a:rPr kumimoji="1" lang="en-US" altLang="ja-JP" sz="1600" dirty="0">
                <a:latin typeface="+mn-ea"/>
              </a:rPr>
              <a:t>8</a:t>
            </a:r>
            <a:r>
              <a:rPr kumimoji="1" lang="ja-JP" altLang="en-US" sz="1600" dirty="0">
                <a:latin typeface="+mn-ea"/>
              </a:rPr>
              <a:t>月中旬より開始</a:t>
            </a:r>
          </a:p>
        </p:txBody>
      </p:sp>
    </p:spTree>
    <p:extLst>
      <p:ext uri="{BB962C8B-B14F-4D97-AF65-F5344CB8AC3E}">
        <p14:creationId xmlns:p14="http://schemas.microsoft.com/office/powerpoint/2010/main" val="29534450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DAE88ED-2DF1-3239-37E8-D4F58346C7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E6FB6B7-73F4-518D-8666-7299406A0A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ea"/>
              <a:buAutoNum type="circleNumDbPlain"/>
            </a:pPr>
            <a:r>
              <a:rPr kumimoji="1" lang="en-US" altLang="ja-JP" sz="2800" dirty="0">
                <a:latin typeface="+mn-ea"/>
              </a:rPr>
              <a:t>10</a:t>
            </a:r>
            <a:r>
              <a:rPr kumimoji="1" lang="ja-JP" altLang="en-US" sz="2800" dirty="0">
                <a:latin typeface="+mn-ea"/>
              </a:rPr>
              <a:t>月中に</a:t>
            </a:r>
            <a:r>
              <a:rPr kumimoji="1" lang="en-US" altLang="ja-JP" sz="2800" dirty="0">
                <a:solidFill>
                  <a:srgbClr val="FF0000"/>
                </a:solidFill>
                <a:latin typeface="+mn-ea"/>
              </a:rPr>
              <a:t>300</a:t>
            </a:r>
            <a:r>
              <a:rPr kumimoji="1" lang="ja-JP" altLang="en-US" sz="2800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dirty="0">
                <a:latin typeface="+mn-ea"/>
              </a:rPr>
              <a:t>の新規会員を獲得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r>
              <a:rPr kumimoji="1" lang="en-US" altLang="ja-JP" sz="2800" dirty="0">
                <a:latin typeface="+mn-ea"/>
              </a:rPr>
              <a:t>11</a:t>
            </a:r>
            <a:r>
              <a:rPr kumimoji="1" lang="ja-JP" altLang="en-US" sz="2800" dirty="0">
                <a:latin typeface="+mn-ea"/>
              </a:rPr>
              <a:t>～</a:t>
            </a:r>
            <a:r>
              <a:rPr kumimoji="1" lang="en-US" altLang="ja-JP" sz="2800" dirty="0">
                <a:latin typeface="+mn-ea"/>
              </a:rPr>
              <a:t>12</a:t>
            </a:r>
            <a:r>
              <a:rPr kumimoji="1" lang="ja-JP" altLang="en-US" sz="2800" dirty="0">
                <a:latin typeface="+mn-ea"/>
              </a:rPr>
              <a:t>月中に</a:t>
            </a:r>
            <a:r>
              <a:rPr kumimoji="1" lang="en-US" altLang="ja-JP" sz="2800" dirty="0">
                <a:solidFill>
                  <a:srgbClr val="FF0000"/>
                </a:solidFill>
                <a:latin typeface="+mn-ea"/>
              </a:rPr>
              <a:t>400</a:t>
            </a:r>
            <a:r>
              <a:rPr kumimoji="1" lang="ja-JP" altLang="en-US" sz="2800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dirty="0">
                <a:latin typeface="+mn-ea"/>
              </a:rPr>
              <a:t>の新規会員を獲得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r>
              <a:rPr kumimoji="1" lang="en-US" altLang="ja-JP" sz="2800" dirty="0">
                <a:latin typeface="+mn-ea"/>
              </a:rPr>
              <a:t>2023</a:t>
            </a:r>
            <a:r>
              <a:rPr kumimoji="1" lang="ja-JP" altLang="en-US" sz="2800" dirty="0">
                <a:latin typeface="+mn-ea"/>
              </a:rPr>
              <a:t>年中に合計</a:t>
            </a:r>
            <a:r>
              <a:rPr kumimoji="1" lang="en-US" altLang="ja-JP" sz="2800" dirty="0">
                <a:solidFill>
                  <a:srgbClr val="FF0000"/>
                </a:solidFill>
                <a:latin typeface="+mn-ea"/>
              </a:rPr>
              <a:t>700</a:t>
            </a:r>
            <a:r>
              <a:rPr kumimoji="1" lang="ja-JP" altLang="en-US" sz="2800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dirty="0">
                <a:latin typeface="+mn-ea"/>
              </a:rPr>
              <a:t>の会員獲得を目指す</a:t>
            </a:r>
          </a:p>
        </p:txBody>
      </p:sp>
    </p:spTree>
    <p:extLst>
      <p:ext uri="{BB962C8B-B14F-4D97-AF65-F5344CB8AC3E}">
        <p14:creationId xmlns:p14="http://schemas.microsoft.com/office/powerpoint/2010/main" val="23604836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8F19E0D-B8F0-E24C-3756-3515389FE6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新店舗の概要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DBB7585-8E98-FA2D-7088-CE3351AFB7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904999"/>
            <a:ext cx="8915400" cy="468687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600" dirty="0">
                <a:latin typeface="+mn-ea"/>
              </a:rPr>
              <a:t>館内設備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各種トレーニングマシン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ヨガスタジオ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レンタルロッカー、シャワールーム・サウナ</a:t>
            </a:r>
          </a:p>
          <a:p>
            <a:endParaRPr kumimoji="1" lang="ja-JP" altLang="en-US" sz="2600" dirty="0">
              <a:latin typeface="+mn-ea"/>
            </a:endParaRPr>
          </a:p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600" dirty="0">
                <a:latin typeface="+mn-ea"/>
              </a:rPr>
              <a:t>営業時間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午前</a:t>
            </a:r>
            <a:r>
              <a:rPr kumimoji="1" lang="en-US" altLang="ja-JP" sz="2200" dirty="0">
                <a:latin typeface="+mn-ea"/>
              </a:rPr>
              <a:t>10</a:t>
            </a:r>
            <a:r>
              <a:rPr kumimoji="1" lang="ja-JP" altLang="en-US" sz="2200" dirty="0">
                <a:latin typeface="+mn-ea"/>
              </a:rPr>
              <a:t>時～午後</a:t>
            </a:r>
            <a:r>
              <a:rPr kumimoji="1" lang="en-US" altLang="ja-JP" sz="2200" dirty="0">
                <a:latin typeface="+mn-ea"/>
              </a:rPr>
              <a:t>11</a:t>
            </a:r>
            <a:r>
              <a:rPr kumimoji="1" lang="ja-JP" altLang="en-US" sz="2200" dirty="0">
                <a:latin typeface="+mn-ea"/>
              </a:rPr>
              <a:t>時</a:t>
            </a:r>
            <a:r>
              <a:rPr kumimoji="1" lang="en-US" altLang="ja-JP" sz="2200" dirty="0">
                <a:latin typeface="+mn-ea"/>
              </a:rPr>
              <a:t>30</a:t>
            </a:r>
            <a:r>
              <a:rPr kumimoji="1" lang="ja-JP" altLang="en-US" sz="2200" dirty="0">
                <a:latin typeface="+mn-ea"/>
              </a:rPr>
              <a:t>分</a:t>
            </a:r>
          </a:p>
          <a:p>
            <a:endParaRPr kumimoji="1" lang="ja-JP" altLang="en-US" sz="2600" dirty="0">
              <a:latin typeface="+mn-ea"/>
            </a:endParaRPr>
          </a:p>
          <a:p>
            <a:pPr marL="0" indent="0" algn="r">
              <a:buNone/>
            </a:pPr>
            <a:r>
              <a:rPr kumimoji="1" lang="en-US" altLang="ja-JP" sz="1900" dirty="0">
                <a:latin typeface="+mn-ea"/>
              </a:rPr>
              <a:t>※8/13</a:t>
            </a:r>
            <a:r>
              <a:rPr kumimoji="1" lang="ja-JP" altLang="en-US" sz="1900" dirty="0">
                <a:latin typeface="+mn-ea"/>
              </a:rPr>
              <a:t>～</a:t>
            </a:r>
            <a:r>
              <a:rPr kumimoji="1" lang="en-US" altLang="ja-JP" sz="1900" dirty="0">
                <a:latin typeface="+mn-ea"/>
              </a:rPr>
              <a:t>8/16</a:t>
            </a:r>
            <a:r>
              <a:rPr kumimoji="1" lang="ja-JP" altLang="en-US" sz="1900" dirty="0">
                <a:latin typeface="+mn-ea"/>
              </a:rPr>
              <a:t>と</a:t>
            </a:r>
            <a:r>
              <a:rPr kumimoji="1" lang="en-US" altLang="ja-JP" sz="1900" dirty="0">
                <a:latin typeface="+mn-ea"/>
              </a:rPr>
              <a:t>12/30</a:t>
            </a:r>
            <a:r>
              <a:rPr kumimoji="1" lang="ja-JP" altLang="en-US" sz="1900" dirty="0">
                <a:latin typeface="+mn-ea"/>
              </a:rPr>
              <a:t>～</a:t>
            </a:r>
            <a:r>
              <a:rPr kumimoji="1" lang="en-US" altLang="ja-JP" sz="1900" dirty="0">
                <a:latin typeface="+mn-ea"/>
              </a:rPr>
              <a:t>1/5</a:t>
            </a:r>
            <a:r>
              <a:rPr kumimoji="1" lang="ja-JP" altLang="en-US" sz="1900" dirty="0">
                <a:latin typeface="+mn-ea"/>
              </a:rPr>
              <a:t>の期間は休館日となります。</a:t>
            </a:r>
          </a:p>
        </p:txBody>
      </p:sp>
    </p:spTree>
    <p:extLst>
      <p:ext uri="{BB962C8B-B14F-4D97-AF65-F5344CB8AC3E}">
        <p14:creationId xmlns:p14="http://schemas.microsoft.com/office/powerpoint/2010/main" val="14439081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1B4E02C-3329-8BA2-BA66-B5BB7CA49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2B2C890C-460D-4EFE-B7B5-FDC7969548D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93048092"/>
              </p:ext>
            </p:extLst>
          </p:nvPr>
        </p:nvGraphicFramePr>
        <p:xfrm>
          <a:off x="2589213" y="2133599"/>
          <a:ext cx="8915400" cy="3966950"/>
        </p:xfrm>
        <a:graphic>
          <a:graphicData uri="http://schemas.openxmlformats.org/drawingml/2006/table">
            <a:tbl>
              <a:tblPr firstRow="1" firstCol="1" lastRow="1" bandRow="1">
                <a:tableStyleId>{93296810-A885-4BE3-A3E7-6D5BEEA58F35}</a:tableStyleId>
              </a:tblPr>
              <a:tblGrid>
                <a:gridCol w="2228850">
                  <a:extLst>
                    <a:ext uri="{9D8B030D-6E8A-4147-A177-3AD203B41FA5}">
                      <a16:colId xmlns:a16="http://schemas.microsoft.com/office/drawing/2014/main" val="2314610691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1107773561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802517301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888526663"/>
                    </a:ext>
                  </a:extLst>
                </a:gridCol>
              </a:tblGrid>
              <a:tr h="793390">
                <a:tc>
                  <a:txBody>
                    <a:bodyPr/>
                    <a:lstStyle/>
                    <a:p>
                      <a:endParaRPr kumimoji="1" lang="ja-JP" altLang="en-US" sz="19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2023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年</a:t>
                      </a:r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10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月</a:t>
                      </a: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2023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年</a:t>
                      </a:r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11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月</a:t>
                      </a: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2023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年</a:t>
                      </a:r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12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月</a:t>
                      </a: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0956099"/>
                  </a:ext>
                </a:extLst>
              </a:tr>
              <a:tr h="793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会員数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300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人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550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人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700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人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317291"/>
                  </a:ext>
                </a:extLst>
              </a:tr>
              <a:tr h="793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会費売上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2,150,000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3,800,000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4,850,000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3313387"/>
                  </a:ext>
                </a:extLst>
              </a:tr>
              <a:tr h="793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物販売上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240,000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440,000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560,000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573857"/>
                  </a:ext>
                </a:extLst>
              </a:tr>
              <a:tr h="793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合計</a:t>
                      </a:r>
                    </a:p>
                  </a:txBody>
                  <a:tcPr anchor="ctr"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2,390,000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4,240,000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5,410,000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99501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60451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52419AE-0976-5AF3-8D84-3D66CB3E89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売上の推移（目標値）</a:t>
            </a:r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FC1F3D33-A4CB-2AB2-7032-D3EB363FCFE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16472381"/>
              </p:ext>
            </p:extLst>
          </p:nvPr>
        </p:nvGraphicFramePr>
        <p:xfrm>
          <a:off x="2589213" y="1473959"/>
          <a:ext cx="8915400" cy="49131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0865730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61</TotalTime>
  <Words>175</Words>
  <Application>Microsoft Office PowerPoint</Application>
  <PresentationFormat>ワイド画面</PresentationFormat>
  <Paragraphs>50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3" baseType="lpstr">
      <vt:lpstr>BIZ UDPゴシック</vt:lpstr>
      <vt:lpstr>メイリオ</vt:lpstr>
      <vt:lpstr>Arial</vt:lpstr>
      <vt:lpstr>Century Gothic</vt:lpstr>
      <vt:lpstr>Wingdings</vt:lpstr>
      <vt:lpstr>Wingdings 3</vt:lpstr>
      <vt:lpstr>ウィスプ</vt:lpstr>
      <vt:lpstr>新店舗の出店概要</vt:lpstr>
      <vt:lpstr>出店概要</vt:lpstr>
      <vt:lpstr>当初の目標</vt:lpstr>
      <vt:lpstr>新店舗の概要</vt:lpstr>
      <vt:lpstr>当初の目標</vt:lpstr>
      <vt:lpstr>売上の推移（目標値）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新店舗の出店概要</dc:title>
  <dc:creator>裕介 相澤</dc:creator>
  <cp:lastModifiedBy>裕介 相澤</cp:lastModifiedBy>
  <cp:revision>45</cp:revision>
  <dcterms:created xsi:type="dcterms:W3CDTF">2022-12-26T16:01:16Z</dcterms:created>
  <dcterms:modified xsi:type="dcterms:W3CDTF">2023-01-14T15:37:31Z</dcterms:modified>
</cp:coreProperties>
</file>