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20代</c:v>
                </c:pt>
              </c:strCache>
            </c:strRef>
          </c:tx>
          <c:spPr>
            <a:ln w="3175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51.4</c:v>
                </c:pt>
                <c:pt idx="1">
                  <c:v>89.8</c:v>
                </c:pt>
                <c:pt idx="2">
                  <c:v>98.4</c:v>
                </c:pt>
                <c:pt idx="3">
                  <c:v>97.1</c:v>
                </c:pt>
                <c:pt idx="4">
                  <c:v>99</c:v>
                </c:pt>
                <c:pt idx="5">
                  <c:v>98.2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814-49F1-938C-4609500271E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40代</c:v>
                </c:pt>
              </c:strCache>
            </c:strRef>
          </c:tx>
          <c:spPr>
            <a:ln w="317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34.9</c:v>
                </c:pt>
                <c:pt idx="1">
                  <c:v>78.099999999999994</c:v>
                </c:pt>
                <c:pt idx="2">
                  <c:v>88.8</c:v>
                </c:pt>
                <c:pt idx="3">
                  <c:v>94.1</c:v>
                </c:pt>
                <c:pt idx="4">
                  <c:v>97.2</c:v>
                </c:pt>
                <c:pt idx="5">
                  <c:v>98.5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814-49F1-938C-4609500271E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60代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14.8</c:v>
                </c:pt>
                <c:pt idx="1">
                  <c:v>49.3</c:v>
                </c:pt>
                <c:pt idx="2">
                  <c:v>64.2</c:v>
                </c:pt>
                <c:pt idx="3">
                  <c:v>69.5</c:v>
                </c:pt>
                <c:pt idx="4">
                  <c:v>83.8</c:v>
                </c:pt>
                <c:pt idx="5">
                  <c:v>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814-49F1-938C-4609500271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78020608"/>
        <c:axId val="1678026016"/>
      </c:lineChart>
      <c:catAx>
        <c:axId val="1678020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78026016"/>
        <c:crosses val="autoZero"/>
        <c:auto val="1"/>
        <c:lblAlgn val="ctr"/>
        <c:lblOffset val="100"/>
        <c:noMultiLvlLbl val="0"/>
      </c:catAx>
      <c:valAx>
        <c:axId val="1678026016"/>
        <c:scaling>
          <c:orientation val="minMax"/>
          <c:max val="10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/>
                  <a:t>保有率（％）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78020608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446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18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2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9842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5250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004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164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983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20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39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506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687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25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708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91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0384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58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8301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3992E-895B-5DBF-466F-68E187C1B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76902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BB29C2-A808-B741-2525-CACF6DF37D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418163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B6306B-3694-6FBD-5C64-6E19D4CE4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9A114A-5CCA-CFCC-E738-2FB6B1259A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2582336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4A557B-CF1C-35C1-B522-1DD6AF6B2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8A8728-FEE9-3DA2-12E3-2D67115EB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853248"/>
            <a:ext cx="9705715" cy="4656734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アプリをインストールすることで、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カメラ、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GPS</a:t>
            </a:r>
            <a:r>
              <a:rPr kumimoji="1" lang="ja-JP" altLang="en-US" sz="2800" b="1" dirty="0"/>
              <a:t>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NFC</a:t>
            </a:r>
            <a:r>
              <a:rPr kumimoji="1" lang="ja-JP" altLang="en-US" sz="2800" dirty="0"/>
              <a:t>の搭載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写真・動画の撮影、位置情報、非接触</a:t>
            </a:r>
            <a:r>
              <a:rPr kumimoji="1" lang="en-US" altLang="ja-JP" sz="2400" dirty="0"/>
              <a:t>IC</a:t>
            </a:r>
            <a:r>
              <a:rPr kumimoji="1" lang="ja-JP" altLang="en-US" sz="2400" dirty="0"/>
              <a:t>カードとしての活用など</a:t>
            </a:r>
            <a:endParaRPr kumimoji="1" lang="en-US" altLang="ja-JP" sz="2400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2479602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7F4D44-3F67-64B1-7C60-A45C80EFD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8FEEA5C-AE67-C21D-1FF6-A639B518B6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5749919"/>
              </p:ext>
            </p:extLst>
          </p:nvPr>
        </p:nvGraphicFramePr>
        <p:xfrm>
          <a:off x="1103313" y="2052637"/>
          <a:ext cx="8947148" cy="3952376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184718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407541137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59462211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76221863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73833216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83888033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97892790"/>
                    </a:ext>
                  </a:extLst>
                </a:gridCol>
              </a:tblGrid>
              <a:tr h="988094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2011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2013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2015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2017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2019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2021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9316345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51.4%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89.8%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99.0%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894549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40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34.9%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88.8%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995505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60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※14.8%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49.3%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64.2%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69.5%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83.8%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91.0%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560363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1714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D2C46D-81BD-BFCF-12BC-11C2CEE04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9" name="コンテンツ プレースホルダー 8">
            <a:extLst>
              <a:ext uri="{FF2B5EF4-FFF2-40B4-BE49-F238E27FC236}">
                <a16:creationId xmlns:a16="http://schemas.microsoft.com/office/drawing/2014/main" id="{8F7F156A-A0CF-557A-32B9-A6F972CC0C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1352431"/>
              </p:ext>
            </p:extLst>
          </p:nvPr>
        </p:nvGraphicFramePr>
        <p:xfrm>
          <a:off x="1103313" y="1433014"/>
          <a:ext cx="8947150" cy="50906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82381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39</TotalTime>
  <Words>155</Words>
  <Application>Microsoft Office PowerPoint</Application>
  <PresentationFormat>ワイド画面</PresentationFormat>
  <Paragraphs>49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発表の概要</vt:lpstr>
      <vt:lpstr>スマートフォンの特長</vt:lpstr>
      <vt:lpstr>スマートフォンの保有率</vt:lpstr>
      <vt:lpstr>スマートフォンの保有率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44</cp:revision>
  <dcterms:created xsi:type="dcterms:W3CDTF">2022-12-27T16:26:35Z</dcterms:created>
  <dcterms:modified xsi:type="dcterms:W3CDTF">2023-01-15T20:27:38Z</dcterms:modified>
</cp:coreProperties>
</file>